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1298" r:id="rId3"/>
    <p:sldId id="1232" r:id="rId4"/>
    <p:sldId id="1220" r:id="rId6"/>
    <p:sldId id="1234" r:id="rId7"/>
    <p:sldId id="1237" r:id="rId8"/>
    <p:sldId id="1227" r:id="rId9"/>
    <p:sldId id="1239" r:id="rId10"/>
    <p:sldId id="1281" r:id="rId11"/>
    <p:sldId id="1286" r:id="rId12"/>
    <p:sldId id="1282" r:id="rId13"/>
    <p:sldId id="1283" r:id="rId14"/>
    <p:sldId id="1284" r:id="rId15"/>
    <p:sldId id="1285" r:id="rId16"/>
    <p:sldId id="1287" r:id="rId17"/>
    <p:sldId id="1288" r:id="rId18"/>
    <p:sldId id="1222" r:id="rId19"/>
    <p:sldId id="1292" r:id="rId20"/>
    <p:sldId id="1290" r:id="rId21"/>
    <p:sldId id="1291" r:id="rId22"/>
    <p:sldId id="1293" r:id="rId23"/>
    <p:sldId id="1294" r:id="rId24"/>
    <p:sldId id="1295" r:id="rId25"/>
    <p:sldId id="129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9900"/>
    <a:srgbClr val="006600"/>
    <a:srgbClr val="FF6600"/>
    <a:srgbClr val="0000FF"/>
    <a:srgbClr val="FFFFFF"/>
    <a:srgbClr val="3333FF"/>
    <a:srgbClr val="FF33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1" autoAdjust="0"/>
    <p:restoredTop sz="94049" autoAdjust="0"/>
  </p:normalViewPr>
  <p:slideViewPr>
    <p:cSldViewPr showGuides="1">
      <p:cViewPr varScale="1">
        <p:scale>
          <a:sx n="74" d="100"/>
          <a:sy n="74" d="100"/>
        </p:scale>
        <p:origin x="-564"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266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AED22-7A29-4A9E-B8EC-A32B4889A17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15DA6-C5A1-4164-8FBC-E4B0D1B4BE1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Trong nhà trường phổ thông, học tập tốt môn Vật lí sẽ giúp bạn có được những kiến thức, kĩ năng phổ thông cốt lõi về: mô hình hệ vật lí, năng lượng và sóng, lực và trường. Bạn sẽ có thể vận dụng được một số kĩ năng mà các nhà khoa học thường dùng trong nghiên cứu khoa học để khám phá, giải quyết vấn đề dưới góc độ vật lí. Trên cơ sở kiến thức, kĩ năng đã học, bạn sẽ có thể giải quyết một số vấn đề thực tiễn vừa sức mình, ứng xử với thiên nhiên phù hợp với yêu cầu phát triển bền vững xã hội và bảo vệ môi trường. Mặt khác, tri thức thu nhận được qua môn Vật lí cũng góp phần giúp bạn nhận biết được năng lực, sở trường của bản thân, định hướng được nghề nghiệp và có kế hoạch học tập, rèn luyện đáp ứng yêu cầu của nghề nghiệp mà bạn sẽ thực hiện trong tương lai.</a:t>
            </a:r>
            <a:endParaRPr lang="en-US" sz="1200">
              <a:effectLst/>
              <a:latin typeface="Calibri" panose="020F0502020204030204" pitchFamily="34" charset="0"/>
              <a:ea typeface="游明朝" panose="02020400000000000000" pitchFamily="18" charset="-128"/>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81DF2-B961-4A43-8B93-FE9979AA9AC1}" type="slidenum">
              <a:rPr lang="en-US" altLang="en-US" smtClean="0"/>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png"/><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jpeg"/><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2.jpeg"/><Relationship Id="rId3" Type="http://schemas.openxmlformats.org/officeDocument/2006/relationships/image" Target="../media/image17.jpeg"/><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microsoft.com/office/2007/relationships/hdphoto" Target="../media/image14.wdp"/><Relationship Id="rId2" Type="http://schemas.openxmlformats.org/officeDocument/2006/relationships/image" Target="../media/image13.png"/><Relationship Id="rId1" Type="http://schemas.openxmlformats.org/officeDocument/2006/relationships/image" Target="../media/image50.jpe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7.png"/><Relationship Id="rId7" Type="http://schemas.openxmlformats.org/officeDocument/2006/relationships/image" Target="../media/image56.png"/><Relationship Id="rId6" Type="http://schemas.microsoft.com/office/2007/relationships/hdphoto" Target="../media/image55.wdp"/><Relationship Id="rId5" Type="http://schemas.openxmlformats.org/officeDocument/2006/relationships/image" Target="../media/image54.png"/><Relationship Id="rId4" Type="http://schemas.microsoft.com/office/2007/relationships/hdphoto" Target="../media/image53.wdp"/><Relationship Id="rId3" Type="http://schemas.openxmlformats.org/officeDocument/2006/relationships/image" Target="../media/image52.png"/><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9.png"/><Relationship Id="rId6" Type="http://schemas.openxmlformats.org/officeDocument/2006/relationships/image" Target="../media/image22.png"/><Relationship Id="rId5" Type="http://schemas.openxmlformats.org/officeDocument/2006/relationships/image" Target="../media/image58.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3.png"/><Relationship Id="rId7" Type="http://schemas.openxmlformats.org/officeDocument/2006/relationships/image" Target="../media/image59.png"/><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9" Type="http://schemas.openxmlformats.org/officeDocument/2006/relationships/image" Target="../media/image10.jpeg"/><Relationship Id="rId8" Type="http://schemas.microsoft.com/office/2007/relationships/hdphoto" Target="../media/image9.wdp"/><Relationship Id="rId7" Type="http://schemas.openxmlformats.org/officeDocument/2006/relationships/image" Target="../media/image8.png"/><Relationship Id="rId6" Type="http://schemas.microsoft.com/office/2007/relationships/hdphoto" Target="../media/image7.wdp"/><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image" Target="../media/image3.png"/><Relationship Id="rId13" Type="http://schemas.openxmlformats.org/officeDocument/2006/relationships/notesSlide" Target="../notesSlides/notesSlide1.xml"/><Relationship Id="rId12" Type="http://schemas.openxmlformats.org/officeDocument/2006/relationships/slideLayout" Target="../slideLayouts/slideLayout2.xml"/><Relationship Id="rId11" Type="http://schemas.openxmlformats.org/officeDocument/2006/relationships/image" Target="../media/image12.jpeg"/><Relationship Id="rId10" Type="http://schemas.openxmlformats.org/officeDocument/2006/relationships/image" Target="../media/image11.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1.jpe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2.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59.png"/><Relationship Id="rId4" Type="http://schemas.openxmlformats.org/officeDocument/2006/relationships/image" Target="../media/image67.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 Id="rId3" Type="http://schemas.openxmlformats.org/officeDocument/2006/relationships/image" Target="../media/image15.jpeg"/><Relationship Id="rId2" Type="http://schemas.microsoft.com/office/2007/relationships/hdphoto" Target="../media/image14.wdp"/><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32.wdp"/><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jpeg"/><Relationship Id="rId7" Type="http://schemas.openxmlformats.org/officeDocument/2006/relationships/hyperlink" Target="https://www3.beacon-center.org/blog/2011/11/14/beacon-researchers-at-work-how-do-geckos-stick-to-the-wall/" TargetMode="Externa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jpeg"/><Relationship Id="rId2" Type="http://schemas.microsoft.com/office/2007/relationships/hdphoto" Target="../media/image14.wdp"/><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A group of planets in space&#10;&#10;Description automatically generated with low confidence"/>
          <p:cNvPicPr>
            <a:picLocks noChangeAspect="1"/>
          </p:cNvPicPr>
          <p:nvPr/>
        </p:nvPicPr>
        <p:blipFill rotWithShape="1">
          <a:blip r:embed="rId1">
            <a:extLst>
              <a:ext uri="{28A0092B-C50C-407E-A947-70E740481C1C}">
                <a14:useLocalDpi xmlns:a14="http://schemas.microsoft.com/office/drawing/2010/main" val="0"/>
              </a:ext>
            </a:extLst>
          </a:blip>
          <a:srcRect l="529" t="146" r="-193" b="2164"/>
          <a:stretch>
            <a:fillRect/>
          </a:stretch>
        </p:blipFill>
        <p:spPr>
          <a:xfrm>
            <a:off x="-171450" y="-26609"/>
            <a:ext cx="12534900" cy="6911217"/>
          </a:xfrm>
          <a:prstGeom prst="rect">
            <a:avLst/>
          </a:prstGeom>
          <a:ln>
            <a:noFill/>
          </a:ln>
          <a:effectLst>
            <a:softEdge rad="112500"/>
          </a:effectLst>
        </p:spPr>
      </p:pic>
      <p:sp>
        <p:nvSpPr>
          <p:cNvPr id="5" name="Rectangle 8"/>
          <p:cNvSpPr>
            <a:spLocks noChangeArrowheads="1"/>
          </p:cNvSpPr>
          <p:nvPr/>
        </p:nvSpPr>
        <p:spPr bwMode="auto">
          <a:xfrm>
            <a:off x="49031" y="533400"/>
            <a:ext cx="12439650" cy="1113891"/>
          </a:xfrm>
          <a:prstGeom prst="rect">
            <a:avLst/>
          </a:prstGeom>
          <a:solidFill>
            <a:schemeClr val="bg1">
              <a:alpha val="40000"/>
            </a:schemeClr>
          </a:solidFill>
          <a:ln>
            <a:noFill/>
          </a:ln>
        </p:spPr>
        <p:txBody>
          <a:bodyPr wrap="none" lIns="90000" tIns="46800" rIns="90000" bIns="468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 name="TextBox 10"/>
          <p:cNvSpPr>
            <a:spLocks noChangeArrowheads="1"/>
          </p:cNvSpPr>
          <p:nvPr>
            <p:custDataLst>
              <p:tags r:id="rId2"/>
            </p:custDataLst>
          </p:nvPr>
        </p:nvSpPr>
        <p:spPr bwMode="auto">
          <a:xfrm>
            <a:off x="-364375" y="664696"/>
            <a:ext cx="13299712" cy="85129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4400" b="1">
                <a:solidFill>
                  <a:srgbClr val="FFFF00"/>
                </a:solidFill>
                <a:ea typeface="MS PGothic" panose="020B0600070205080204" pitchFamily="50" charset="-128"/>
              </a:rPr>
              <a:t>Làm quen với vật lí</a:t>
            </a:r>
            <a:endParaRPr lang="en-US" altLang="en-US" sz="4400" b="1">
              <a:solidFill>
                <a:srgbClr val="FFFF00"/>
              </a:solidFill>
            </a:endParaRPr>
          </a:p>
        </p:txBody>
      </p:sp>
      <p:sp>
        <p:nvSpPr>
          <p:cNvPr id="7" name="TextBox 11"/>
          <p:cNvSpPr>
            <a:spLocks noChangeArrowheads="1"/>
          </p:cNvSpPr>
          <p:nvPr>
            <p:custDataLst>
              <p:tags r:id="rId3"/>
            </p:custDataLst>
          </p:nvPr>
        </p:nvSpPr>
        <p:spPr bwMode="auto">
          <a:xfrm>
            <a:off x="533400" y="766852"/>
            <a:ext cx="1869712" cy="64698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b="1" i="1">
                <a:solidFill>
                  <a:srgbClr val="FF0000"/>
                </a:solidFill>
                <a:latin typeface="Times New Roman" panose="02020603050405020304" pitchFamily="18" charset="0"/>
                <a:cs typeface="Times New Roman" panose="02020603050405020304" pitchFamily="18" charset="0"/>
              </a:rPr>
              <a:t>Bài 1:</a:t>
            </a:r>
            <a:endParaRPr lang="en-US" altLang="en-US" sz="3200" b="1" i="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1091450" y="666855"/>
            <a:ext cx="7023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Vật lí là cơ sở của công nghệ </a:t>
            </a:r>
            <a:endParaRPr lang="en-US" altLang="en-US" sz="2400" i="1">
              <a:solidFill>
                <a:srgbClr val="0070C0"/>
              </a:solidFill>
              <a:cs typeface="Arial" panose="020B0604020202020204" pitchFamily="34" charset="0"/>
            </a:endParaRPr>
          </a:p>
        </p:txBody>
      </p:sp>
      <p:grpSp>
        <p:nvGrpSpPr>
          <p:cNvPr id="7" name="Group 6"/>
          <p:cNvGrpSpPr/>
          <p:nvPr/>
        </p:nvGrpSpPr>
        <p:grpSpPr>
          <a:xfrm>
            <a:off x="-107020" y="98692"/>
            <a:ext cx="11689419" cy="529331"/>
            <a:chOff x="-3007" y="2262718"/>
            <a:chExt cx="11616990" cy="738906"/>
          </a:xfrm>
        </p:grpSpPr>
        <p:grpSp>
          <p:nvGrpSpPr>
            <p:cNvPr id="8" name="Group 70"/>
            <p:cNvGrpSpPr/>
            <p:nvPr/>
          </p:nvGrpSpPr>
          <p:grpSpPr bwMode="auto">
            <a:xfrm>
              <a:off x="286110" y="2280389"/>
              <a:ext cx="10116230" cy="708275"/>
              <a:chOff x="564748" y="3403331"/>
              <a:chExt cx="5209386" cy="1364238"/>
            </a:xfrm>
          </p:grpSpPr>
          <p:pic>
            <p:nvPicPr>
              <p:cNvPr id="11"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5209386"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0" name="Rectangle 1026060"/>
            <p:cNvSpPr>
              <a:spLocks noChangeArrowheads="1"/>
            </p:cNvSpPr>
            <p:nvPr/>
          </p:nvSpPr>
          <p:spPr bwMode="auto">
            <a:xfrm>
              <a:off x="1209203" y="2262718"/>
              <a:ext cx="10404780" cy="713191"/>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600" i="1">
                  <a:cs typeface="Arial" panose="020B0604020202020204" pitchFamily="34" charset="0"/>
                </a:rPr>
                <a:t>Vai trò của vật lí đối với khoa học, kĩ thuật và công nghệ</a:t>
              </a:r>
              <a:endParaRPr lang="en-US" sz="2600" dirty="0">
                <a:cs typeface="Arial" panose="020B0604020202020204" pitchFamily="34" charset="0"/>
              </a:endParaRPr>
            </a:p>
          </p:txBody>
        </p:sp>
      </p:grpSp>
      <p:grpSp>
        <p:nvGrpSpPr>
          <p:cNvPr id="13" name="Group 12"/>
          <p:cNvGrpSpPr/>
          <p:nvPr/>
        </p:nvGrpSpPr>
        <p:grpSpPr>
          <a:xfrm>
            <a:off x="304800" y="795275"/>
            <a:ext cx="785094" cy="258924"/>
            <a:chOff x="5867400" y="402866"/>
            <a:chExt cx="785094" cy="406303"/>
          </a:xfrm>
        </p:grpSpPr>
        <p:sp>
          <p:nvSpPr>
            <p:cNvPr id="14" name="Arrow: Pentagon 13"/>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476561" y="1972505"/>
            <a:ext cx="12066269" cy="430887"/>
          </a:xfrm>
          <a:prstGeom prst="rect">
            <a:avLst/>
          </a:prstGeom>
          <a:noFill/>
        </p:spPr>
        <p:txBody>
          <a:bodyPr wrap="square">
            <a:spAutoFit/>
          </a:bodyPr>
          <a:lstStyle/>
          <a:p>
            <a:r>
              <a:rPr lang="en-US" sz="2200" b="1" i="1">
                <a:solidFill>
                  <a:srgbClr val="00B050"/>
                </a:solidFill>
                <a:latin typeface="Arial" panose="020B0604020202020204" pitchFamily="34" charset="0"/>
                <a:cs typeface="Arial" panose="020B0604020202020204" pitchFamily="34" charset="0"/>
              </a:rPr>
              <a:t>Cách mạng công nghiệp 1: </a:t>
            </a:r>
            <a:r>
              <a:rPr lang="en-US" sz="2200" i="1">
                <a:latin typeface="Arial" panose="020B0604020202020204" pitchFamily="34" charset="0"/>
                <a:cs typeface="Arial" panose="020B0604020202020204" pitchFamily="34" charset="0"/>
              </a:rPr>
              <a:t>thay sức lực cơ bắp bằng sức lực máy móc (máy hơi nước)</a:t>
            </a:r>
            <a:endParaRPr lang="en-US" sz="2200" i="1">
              <a:latin typeface="Arial" panose="020B0604020202020204" pitchFamily="34" charset="0"/>
              <a:cs typeface="Arial" panose="020B0604020202020204" pitchFamily="34" charset="0"/>
            </a:endParaRPr>
          </a:p>
        </p:txBody>
      </p:sp>
      <p:sp>
        <p:nvSpPr>
          <p:cNvPr id="19" name="TextBox 18"/>
          <p:cNvSpPr txBox="1"/>
          <p:nvPr/>
        </p:nvSpPr>
        <p:spPr>
          <a:xfrm>
            <a:off x="800102" y="5806424"/>
            <a:ext cx="9973729" cy="769441"/>
          </a:xfrm>
          <a:prstGeom prst="rect">
            <a:avLst/>
          </a:prstGeom>
          <a:noFill/>
        </p:spPr>
        <p:txBody>
          <a:bodyPr wrap="square">
            <a:spAutoFit/>
          </a:bodyPr>
          <a:lstStyle/>
          <a:p>
            <a:pPr algn="ctr"/>
            <a:r>
              <a:rPr lang="en-US" sz="2200">
                <a:latin typeface="Arial" panose="020B0604020202020204" pitchFamily="34" charset="0"/>
                <a:cs typeface="Arial" panose="020B0604020202020204" pitchFamily="34" charset="0"/>
              </a:rPr>
              <a:t>Máy hơi nước do James Watt sáng chế năm 1765 dựa trên nhưng kết quả nghiên cứu về Nhiệt của Vật lí đã tạo nên bước khởi đầu cho CMCN 1.0</a:t>
            </a:r>
            <a:endParaRPr lang="en-US" sz="2200">
              <a:latin typeface="Arial" panose="020B0604020202020204" pitchFamily="34" charset="0"/>
              <a:cs typeface="Arial" panose="020B0604020202020204" pitchFamily="34" charset="0"/>
            </a:endParaRPr>
          </a:p>
        </p:txBody>
      </p:sp>
      <p:pic>
        <p:nvPicPr>
          <p:cNvPr id="21" name="Picture 20" descr="A picture containing yellow, transport, draw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2445" y="3015017"/>
            <a:ext cx="2184987" cy="2506247"/>
          </a:xfrm>
          <a:prstGeom prst="rect">
            <a:avLst/>
          </a:prstGeom>
        </p:spPr>
      </p:pic>
      <p:pic>
        <p:nvPicPr>
          <p:cNvPr id="22" name="Picture 21" descr="A large room&#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561" y="2646166"/>
            <a:ext cx="4024573" cy="3018430"/>
          </a:xfrm>
          <a:prstGeom prst="rect">
            <a:avLst/>
          </a:prstGeom>
          <a:ln>
            <a:noFill/>
          </a:ln>
          <a:effectLst>
            <a:softEdge rad="112500"/>
          </a:effectLst>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3309" y="2646166"/>
            <a:ext cx="3983933" cy="2987950"/>
          </a:xfrm>
          <a:prstGeom prst="rect">
            <a:avLst/>
          </a:prstGeom>
          <a:ln>
            <a:noFill/>
          </a:ln>
          <a:effectLst>
            <a:softEdge rad="112500"/>
          </a:effectLst>
        </p:spPr>
      </p:pic>
      <p:pic>
        <p:nvPicPr>
          <p:cNvPr id="24" name="Picture 23"/>
          <p:cNvPicPr>
            <a:picLocks noChangeAspect="1"/>
          </p:cNvPicPr>
          <p:nvPr/>
        </p:nvPicPr>
        <p:blipFill>
          <a:blip r:embed="rId6"/>
          <a:stretch>
            <a:fillRect/>
          </a:stretch>
        </p:blipFill>
        <p:spPr>
          <a:xfrm>
            <a:off x="9745243" y="2696512"/>
            <a:ext cx="2184988" cy="1077528"/>
          </a:xfrm>
          <a:prstGeom prst="rect">
            <a:avLst/>
          </a:prstGeom>
        </p:spPr>
      </p:pic>
      <p:pic>
        <p:nvPicPr>
          <p:cNvPr id="25" name="Picture 5" descr="empty-blue-rectang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561" y="1179672"/>
            <a:ext cx="11238877" cy="60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933760" y="1228304"/>
            <a:ext cx="10324477" cy="477054"/>
          </a:xfrm>
          <a:prstGeom prst="rect">
            <a:avLst/>
          </a:prstGeom>
          <a:noFill/>
        </p:spPr>
        <p:txBody>
          <a:bodyPr wrap="square">
            <a:spAutoFit/>
          </a:bodyPr>
          <a:lstStyle/>
          <a:p>
            <a:pPr algn="ctr"/>
            <a:r>
              <a:rPr lang="en-US" sz="2500">
                <a:latin typeface="Arial" panose="020B0604020202020204" pitchFamily="34" charset="0"/>
                <a:cs typeface="Arial" panose="020B0604020202020204" pitchFamily="34" charset="0"/>
              </a:rPr>
              <a:t>Không có các thành tựu nghiên cứu của Vật lí thì không có công nghệ.</a:t>
            </a:r>
            <a:endParaRPr lang="en-US" sz="25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1091450" y="666855"/>
            <a:ext cx="7023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Vật lí là cơ sở của công nghệ </a:t>
            </a:r>
            <a:endParaRPr lang="en-US" altLang="en-US" sz="2400" i="1">
              <a:solidFill>
                <a:srgbClr val="0070C0"/>
              </a:solidFill>
              <a:cs typeface="Arial" panose="020B0604020202020204" pitchFamily="34" charset="0"/>
            </a:endParaRPr>
          </a:p>
        </p:txBody>
      </p:sp>
      <p:grpSp>
        <p:nvGrpSpPr>
          <p:cNvPr id="7" name="Group 6"/>
          <p:cNvGrpSpPr/>
          <p:nvPr/>
        </p:nvGrpSpPr>
        <p:grpSpPr>
          <a:xfrm>
            <a:off x="-107020" y="98692"/>
            <a:ext cx="11689419" cy="529331"/>
            <a:chOff x="-3007" y="2262718"/>
            <a:chExt cx="11616990" cy="738906"/>
          </a:xfrm>
        </p:grpSpPr>
        <p:grpSp>
          <p:nvGrpSpPr>
            <p:cNvPr id="8" name="Group 70"/>
            <p:cNvGrpSpPr/>
            <p:nvPr/>
          </p:nvGrpSpPr>
          <p:grpSpPr bwMode="auto">
            <a:xfrm>
              <a:off x="286110" y="2280389"/>
              <a:ext cx="10116230" cy="708275"/>
              <a:chOff x="564748" y="3403331"/>
              <a:chExt cx="5209386" cy="1364238"/>
            </a:xfrm>
          </p:grpSpPr>
          <p:pic>
            <p:nvPicPr>
              <p:cNvPr id="11"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5209386"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0" name="Rectangle 1026060"/>
            <p:cNvSpPr>
              <a:spLocks noChangeArrowheads="1"/>
            </p:cNvSpPr>
            <p:nvPr/>
          </p:nvSpPr>
          <p:spPr bwMode="auto">
            <a:xfrm>
              <a:off x="1209203" y="2262718"/>
              <a:ext cx="10404780" cy="713191"/>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600" i="1">
                  <a:cs typeface="Arial" panose="020B0604020202020204" pitchFamily="34" charset="0"/>
                </a:rPr>
                <a:t>Vai trò của vật lí đối với khoa học, kĩ thuật và công nghệ</a:t>
              </a:r>
              <a:endParaRPr lang="en-US" sz="2600" dirty="0">
                <a:cs typeface="Arial" panose="020B0604020202020204" pitchFamily="34" charset="0"/>
              </a:endParaRPr>
            </a:p>
          </p:txBody>
        </p:sp>
      </p:grpSp>
      <p:grpSp>
        <p:nvGrpSpPr>
          <p:cNvPr id="13" name="Group 12"/>
          <p:cNvGrpSpPr/>
          <p:nvPr/>
        </p:nvGrpSpPr>
        <p:grpSpPr>
          <a:xfrm>
            <a:off x="304800" y="795275"/>
            <a:ext cx="785094" cy="258924"/>
            <a:chOff x="5867400" y="402866"/>
            <a:chExt cx="785094" cy="406303"/>
          </a:xfrm>
        </p:grpSpPr>
        <p:sp>
          <p:nvSpPr>
            <p:cNvPr id="14" name="Arrow: Pentagon 13"/>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712413" y="1983526"/>
            <a:ext cx="10847069" cy="430887"/>
          </a:xfrm>
          <a:prstGeom prst="rect">
            <a:avLst/>
          </a:prstGeom>
          <a:noFill/>
        </p:spPr>
        <p:txBody>
          <a:bodyPr wrap="square">
            <a:spAutoFit/>
          </a:bodyPr>
          <a:lstStyle/>
          <a:p>
            <a:r>
              <a:rPr lang="en-US" sz="2200" b="1" i="1">
                <a:solidFill>
                  <a:srgbClr val="00B050"/>
                </a:solidFill>
                <a:latin typeface="Arial" panose="020B0604020202020204" pitchFamily="34" charset="0"/>
                <a:cs typeface="Arial" panose="020B0604020202020204" pitchFamily="34" charset="0"/>
              </a:rPr>
              <a:t>Cách mạng công nghiệp 2:  </a:t>
            </a:r>
            <a:r>
              <a:rPr lang="en-US" sz="2200">
                <a:latin typeface="Arial" panose="020B0604020202020204" pitchFamily="34" charset="0"/>
                <a:cs typeface="Arial" panose="020B0604020202020204" pitchFamily="34" charset="0"/>
              </a:rPr>
              <a:t>chuyển từ động cơ đốt trong </a:t>
            </a:r>
            <a:r>
              <a:rPr lang="en-US" sz="2200">
                <a:latin typeface="Arial" panose="020B0604020202020204" pitchFamily="34" charset="0"/>
                <a:cs typeface="Arial" panose="020B0604020202020204" pitchFamily="34" charset="0"/>
                <a:sym typeface="Symbol" panose="05050102010706020507" pitchFamily="18" charset="2"/>
              </a:rPr>
              <a:t></a:t>
            </a:r>
            <a:r>
              <a:rPr lang="en-US" sz="2200">
                <a:latin typeface="Arial" panose="020B0604020202020204" pitchFamily="34" charset="0"/>
                <a:cs typeface="Arial" panose="020B0604020202020204" pitchFamily="34" charset="0"/>
              </a:rPr>
              <a:t> động cơ điện</a:t>
            </a:r>
            <a:endParaRPr lang="en-US" sz="2200" i="1">
              <a:solidFill>
                <a:srgbClr val="00B050"/>
              </a:solidFill>
              <a:latin typeface="Arial" panose="020B0604020202020204" pitchFamily="34" charset="0"/>
              <a:cs typeface="Arial" panose="020B0604020202020204" pitchFamily="34" charset="0"/>
            </a:endParaRPr>
          </a:p>
        </p:txBody>
      </p:sp>
      <p:sp>
        <p:nvSpPr>
          <p:cNvPr id="19" name="TextBox 18"/>
          <p:cNvSpPr txBox="1"/>
          <p:nvPr/>
        </p:nvSpPr>
        <p:spPr>
          <a:xfrm>
            <a:off x="831035" y="5706757"/>
            <a:ext cx="9854443" cy="1015663"/>
          </a:xfrm>
          <a:prstGeom prst="rect">
            <a:avLst/>
          </a:prstGeom>
          <a:noFill/>
        </p:spPr>
        <p:txBody>
          <a:bodyPr wrap="square">
            <a:spAutoFit/>
          </a:bodyPr>
          <a:lstStyle/>
          <a:p>
            <a:pPr marL="0" marR="0" algn="ctr">
              <a:spcBef>
                <a:spcPts val="0"/>
              </a:spcBef>
            </a:pPr>
            <a:r>
              <a:rPr lang="en-US" sz="2000" dirty="0" err="1">
                <a:solidFill>
                  <a:srgbClr val="000000"/>
                </a:solidFill>
                <a:effectLst/>
                <a:latin typeface="Arial" panose="020B0604020202020204" pitchFamily="34" charset="0"/>
                <a:ea typeface="Times New Roman" panose="02020603050405020304" pitchFamily="18" charset="0"/>
              </a:rPr>
              <a:t>Nhờ</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việc</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khám</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phá</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ra</a:t>
            </a:r>
            <a:r>
              <a:rPr lang="en-US" sz="2000" dirty="0">
                <a:solidFill>
                  <a:srgbClr val="000000"/>
                </a:solidFill>
                <a:effectLst/>
                <a:latin typeface="Arial" panose="020B0604020202020204" pitchFamily="34" charset="0"/>
                <a:ea typeface="Times New Roman" panose="02020603050405020304" pitchFamily="18" charset="0"/>
              </a:rPr>
              <a:t> </a:t>
            </a:r>
            <a:r>
              <a:rPr lang="en-US" sz="2000" b="1" dirty="0" err="1">
                <a:solidFill>
                  <a:srgbClr val="000000"/>
                </a:solidFill>
                <a:effectLst/>
                <a:latin typeface="Arial" panose="020B0604020202020204" pitchFamily="34" charset="0"/>
                <a:ea typeface="Times New Roman" panose="02020603050405020304" pitchFamily="18" charset="0"/>
              </a:rPr>
              <a:t>hiện</a:t>
            </a:r>
            <a:r>
              <a:rPr lang="en-US" sz="2000" b="1" dirty="0">
                <a:solidFill>
                  <a:srgbClr val="000000"/>
                </a:solidFill>
                <a:effectLst/>
                <a:latin typeface="Arial" panose="020B0604020202020204" pitchFamily="34" charset="0"/>
                <a:ea typeface="Times New Roman" panose="02020603050405020304" pitchFamily="18" charset="0"/>
              </a:rPr>
              <a:t> </a:t>
            </a:r>
            <a:r>
              <a:rPr lang="en-US" sz="2000" b="1" dirty="0" err="1">
                <a:solidFill>
                  <a:srgbClr val="000000"/>
                </a:solidFill>
                <a:effectLst/>
                <a:latin typeface="Arial" panose="020B0604020202020204" pitchFamily="34" charset="0"/>
                <a:ea typeface="Times New Roman" panose="02020603050405020304" pitchFamily="18" charset="0"/>
              </a:rPr>
              <a:t>tượng</a:t>
            </a:r>
            <a:r>
              <a:rPr lang="en-US" sz="2000" b="1" dirty="0">
                <a:solidFill>
                  <a:srgbClr val="000000"/>
                </a:solidFill>
                <a:effectLst/>
                <a:latin typeface="Arial" panose="020B0604020202020204" pitchFamily="34" charset="0"/>
                <a:ea typeface="Times New Roman" panose="02020603050405020304" pitchFamily="18" charset="0"/>
              </a:rPr>
              <a:t> </a:t>
            </a:r>
            <a:r>
              <a:rPr lang="en-US" sz="2000" b="1" dirty="0" err="1">
                <a:solidFill>
                  <a:srgbClr val="000000"/>
                </a:solidFill>
                <a:effectLst/>
                <a:latin typeface="Arial" panose="020B0604020202020204" pitchFamily="34" charset="0"/>
                <a:ea typeface="Times New Roman" panose="02020603050405020304" pitchFamily="18" charset="0"/>
              </a:rPr>
              <a:t>cảm</a:t>
            </a:r>
            <a:r>
              <a:rPr lang="en-US" sz="2000" b="1" dirty="0">
                <a:solidFill>
                  <a:srgbClr val="000000"/>
                </a:solidFill>
                <a:effectLst/>
                <a:latin typeface="Arial" panose="020B0604020202020204" pitchFamily="34" charset="0"/>
                <a:ea typeface="Times New Roman" panose="02020603050405020304" pitchFamily="18" charset="0"/>
              </a:rPr>
              <a:t> </a:t>
            </a:r>
            <a:r>
              <a:rPr lang="en-US" sz="2000" b="1" dirty="0" err="1">
                <a:solidFill>
                  <a:srgbClr val="000000"/>
                </a:solidFill>
                <a:effectLst/>
                <a:latin typeface="Arial" panose="020B0604020202020204" pitchFamily="34" charset="0"/>
                <a:ea typeface="Times New Roman" panose="02020603050405020304" pitchFamily="18" charset="0"/>
              </a:rPr>
              <a:t>ứng</a:t>
            </a:r>
            <a:r>
              <a:rPr lang="en-US" sz="2000" b="1" dirty="0">
                <a:solidFill>
                  <a:srgbClr val="000000"/>
                </a:solidFill>
                <a:effectLst/>
                <a:latin typeface="Arial" panose="020B0604020202020204" pitchFamily="34" charset="0"/>
                <a:ea typeface="Times New Roman" panose="02020603050405020304" pitchFamily="18" charset="0"/>
              </a:rPr>
              <a:t> </a:t>
            </a:r>
            <a:r>
              <a:rPr lang="en-US" sz="2000" b="1" dirty="0" err="1">
                <a:solidFill>
                  <a:srgbClr val="000000"/>
                </a:solidFill>
                <a:effectLst/>
                <a:latin typeface="Arial" panose="020B0604020202020204" pitchFamily="34" charset="0"/>
                <a:ea typeface="Times New Roman" panose="02020603050405020304" pitchFamily="18" charset="0"/>
              </a:rPr>
              <a:t>điện</a:t>
            </a:r>
            <a:r>
              <a:rPr lang="en-US" sz="2000" b="1" dirty="0">
                <a:solidFill>
                  <a:srgbClr val="000000"/>
                </a:solidFill>
                <a:effectLst/>
                <a:latin typeface="Arial" panose="020B0604020202020204" pitchFamily="34" charset="0"/>
                <a:ea typeface="Times New Roman" panose="02020603050405020304" pitchFamily="18" charset="0"/>
              </a:rPr>
              <a:t> </a:t>
            </a:r>
            <a:r>
              <a:rPr lang="en-US" sz="2000" b="1" dirty="0" err="1">
                <a:solidFill>
                  <a:srgbClr val="000000"/>
                </a:solidFill>
                <a:effectLst/>
                <a:latin typeface="Arial" panose="020B0604020202020204" pitchFamily="34" charset="0"/>
                <a:ea typeface="Times New Roman" panose="02020603050405020304" pitchFamily="18" charset="0"/>
              </a:rPr>
              <a:t>từ</a:t>
            </a:r>
            <a:r>
              <a:rPr lang="en-US" sz="2000" b="1"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của</a:t>
            </a:r>
            <a:r>
              <a:rPr lang="en-US" sz="2000" dirty="0">
                <a:solidFill>
                  <a:srgbClr val="000000"/>
                </a:solidFill>
                <a:effectLst/>
                <a:latin typeface="Arial" panose="020B0604020202020204" pitchFamily="34" charset="0"/>
                <a:ea typeface="Times New Roman" panose="02020603050405020304" pitchFamily="18" charset="0"/>
              </a:rPr>
              <a:t> Faraday </a:t>
            </a:r>
            <a:r>
              <a:rPr lang="en-US" sz="2000" dirty="0" err="1">
                <a:solidFill>
                  <a:srgbClr val="000000"/>
                </a:solidFill>
                <a:effectLst/>
                <a:latin typeface="Arial" panose="020B0604020202020204" pitchFamily="34" charset="0"/>
                <a:ea typeface="Times New Roman" panose="02020603050405020304" pitchFamily="18" charset="0"/>
              </a:rPr>
              <a:t>mà</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sau</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đó</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các</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máy</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phát</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Times New Roman" panose="02020603050405020304" pitchFamily="18" charset="0"/>
              </a:rPr>
              <a:t>điện</a:t>
            </a:r>
            <a:r>
              <a:rPr lang="en-US" sz="2000" dirty="0">
                <a:solidFill>
                  <a:srgbClr val="000000"/>
                </a:solidFill>
                <a:effectLst/>
                <a:latin typeface="Arial" panose="020B0604020202020204" pitchFamily="34" charset="0"/>
                <a:ea typeface="Times New Roman" panose="02020603050405020304" pitchFamily="18" charset="0"/>
              </a:rPr>
              <a:t> </a:t>
            </a:r>
            <a:r>
              <a:rPr lang="en-US" sz="2000" dirty="0" err="1">
                <a:solidFill>
                  <a:srgbClr val="000000"/>
                </a:solidFill>
                <a:effectLst/>
                <a:latin typeface="Arial" panose="020B0604020202020204" pitchFamily="34" charset="0"/>
                <a:ea typeface="游明朝" panose="02020400000000000000" pitchFamily="18" charset="-128"/>
              </a:rPr>
              <a:t>ra</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đời</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mở</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đầu</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cho</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kỉ</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nguyên</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sử</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dụng</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điện</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năng</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của</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nhân</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loại</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và</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là</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một</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trong</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những</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cơ</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sở</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cho</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sự</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ra</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đời</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của</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cuộc</a:t>
            </a:r>
            <a:r>
              <a:rPr lang="en-US" sz="2000" dirty="0">
                <a:solidFill>
                  <a:srgbClr val="000000"/>
                </a:solidFill>
                <a:effectLst/>
                <a:latin typeface="Arial" panose="020B0604020202020204" pitchFamily="34" charset="0"/>
                <a:ea typeface="游明朝" panose="02020400000000000000" pitchFamily="18" charset="-128"/>
              </a:rPr>
              <a:t> CMCN 2.0  (</a:t>
            </a:r>
            <a:r>
              <a:rPr lang="en-US" sz="2000" dirty="0" err="1">
                <a:solidFill>
                  <a:srgbClr val="000000"/>
                </a:solidFill>
                <a:effectLst/>
                <a:latin typeface="Arial" panose="020B0604020202020204" pitchFamily="34" charset="0"/>
                <a:ea typeface="游明朝" panose="02020400000000000000" pitchFamily="18" charset="-128"/>
              </a:rPr>
              <a:t>cuối</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thế</a:t>
            </a:r>
            <a:r>
              <a:rPr lang="en-US" sz="2000" dirty="0">
                <a:solidFill>
                  <a:srgbClr val="000000"/>
                </a:solidFill>
                <a:effectLst/>
                <a:latin typeface="Arial" panose="020B0604020202020204" pitchFamily="34" charset="0"/>
                <a:ea typeface="游明朝" panose="02020400000000000000" pitchFamily="18" charset="-128"/>
              </a:rPr>
              <a:t> </a:t>
            </a:r>
            <a:r>
              <a:rPr lang="en-US" sz="2000" dirty="0" err="1">
                <a:solidFill>
                  <a:srgbClr val="000000"/>
                </a:solidFill>
                <a:effectLst/>
                <a:latin typeface="Arial" panose="020B0604020202020204" pitchFamily="34" charset="0"/>
                <a:ea typeface="游明朝" panose="02020400000000000000" pitchFamily="18" charset="-128"/>
              </a:rPr>
              <a:t>kỉ</a:t>
            </a:r>
            <a:r>
              <a:rPr lang="en-US" sz="2000" dirty="0">
                <a:solidFill>
                  <a:srgbClr val="000000"/>
                </a:solidFill>
                <a:effectLst/>
                <a:latin typeface="Arial" panose="020B0604020202020204" pitchFamily="34" charset="0"/>
                <a:ea typeface="游明朝" panose="02020400000000000000" pitchFamily="18" charset="-128"/>
              </a:rPr>
              <a:t> 19). </a:t>
            </a:r>
            <a:endParaRPr lang="en-US" sz="2000" dirty="0">
              <a:latin typeface="Arial" panose="020B0604020202020204" pitchFamily="34" charset="0"/>
              <a:cs typeface="Arial" panose="020B0604020202020204" pitchFamily="34" charset="0"/>
            </a:endParaRPr>
          </a:p>
        </p:txBody>
      </p:sp>
      <p:pic>
        <p:nvPicPr>
          <p:cNvPr id="20" name="Picture 19" descr="A picture containing indoor&#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6409" r="3527" b="1515"/>
          <a:stretch>
            <a:fillRect/>
          </a:stretch>
        </p:blipFill>
        <p:spPr>
          <a:xfrm>
            <a:off x="862627" y="2853697"/>
            <a:ext cx="4626503" cy="2855007"/>
          </a:xfrm>
          <a:prstGeom prst="rect">
            <a:avLst/>
          </a:prstGeom>
          <a:ln>
            <a:noFill/>
          </a:ln>
          <a:effectLst>
            <a:softEdge rad="112500"/>
          </a:effectLst>
        </p:spPr>
      </p:pic>
      <p:pic>
        <p:nvPicPr>
          <p:cNvPr id="25" name="Picture 24" descr="A city next to a body of water&#10;&#10;Description automatically generated with low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0735" y="2682855"/>
            <a:ext cx="5074065" cy="2855007"/>
          </a:xfrm>
          <a:prstGeom prst="rect">
            <a:avLst/>
          </a:prstGeom>
          <a:ln>
            <a:noFill/>
          </a:ln>
          <a:effectLst>
            <a:softEdge rad="112500"/>
          </a:effectLst>
        </p:spPr>
      </p:pic>
      <p:pic>
        <p:nvPicPr>
          <p:cNvPr id="26" name="Picture 5" descr="empty-blue-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61" y="1179672"/>
            <a:ext cx="11238877" cy="60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798498" y="1209832"/>
            <a:ext cx="10324477" cy="477054"/>
          </a:xfrm>
          <a:prstGeom prst="rect">
            <a:avLst/>
          </a:prstGeom>
          <a:noFill/>
        </p:spPr>
        <p:txBody>
          <a:bodyPr wrap="square">
            <a:spAutoFit/>
          </a:bodyPr>
          <a:lstStyle/>
          <a:p>
            <a:pPr algn="ctr"/>
            <a:r>
              <a:rPr lang="en-US" sz="2500">
                <a:latin typeface="Arial" panose="020B0604020202020204" pitchFamily="34" charset="0"/>
                <a:cs typeface="Arial" panose="020B0604020202020204" pitchFamily="34" charset="0"/>
              </a:rPr>
              <a:t>Không có các thành tựu nghiên cứu của Vật lí thì không có công nghệ.</a:t>
            </a:r>
            <a:endParaRPr lang="en-US" sz="25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1091450" y="666855"/>
            <a:ext cx="7023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Vật lí là cơ sở của công nghệ </a:t>
            </a:r>
            <a:endParaRPr lang="en-US" altLang="en-US" sz="2400" i="1">
              <a:solidFill>
                <a:srgbClr val="0070C0"/>
              </a:solidFill>
              <a:cs typeface="Arial" panose="020B0604020202020204" pitchFamily="34" charset="0"/>
            </a:endParaRPr>
          </a:p>
        </p:txBody>
      </p:sp>
      <p:grpSp>
        <p:nvGrpSpPr>
          <p:cNvPr id="7" name="Group 6"/>
          <p:cNvGrpSpPr/>
          <p:nvPr/>
        </p:nvGrpSpPr>
        <p:grpSpPr>
          <a:xfrm>
            <a:off x="-107020" y="98692"/>
            <a:ext cx="11689419" cy="529331"/>
            <a:chOff x="-3007" y="2262718"/>
            <a:chExt cx="11616990" cy="738906"/>
          </a:xfrm>
        </p:grpSpPr>
        <p:grpSp>
          <p:nvGrpSpPr>
            <p:cNvPr id="8" name="Group 70"/>
            <p:cNvGrpSpPr/>
            <p:nvPr/>
          </p:nvGrpSpPr>
          <p:grpSpPr bwMode="auto">
            <a:xfrm>
              <a:off x="286110" y="2280389"/>
              <a:ext cx="10116230" cy="708275"/>
              <a:chOff x="564748" y="3403331"/>
              <a:chExt cx="5209386" cy="1364238"/>
            </a:xfrm>
          </p:grpSpPr>
          <p:pic>
            <p:nvPicPr>
              <p:cNvPr id="11"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5209386"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0" name="Rectangle 1026060"/>
            <p:cNvSpPr>
              <a:spLocks noChangeArrowheads="1"/>
            </p:cNvSpPr>
            <p:nvPr/>
          </p:nvSpPr>
          <p:spPr bwMode="auto">
            <a:xfrm>
              <a:off x="1209203" y="2262718"/>
              <a:ext cx="10404780" cy="713191"/>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600" i="1">
                  <a:cs typeface="Arial" panose="020B0604020202020204" pitchFamily="34" charset="0"/>
                </a:rPr>
                <a:t>Vai trò của vật lí đối với khoa học, kĩ thuật và công nghệ</a:t>
              </a:r>
              <a:endParaRPr lang="en-US" sz="2600" dirty="0">
                <a:cs typeface="Arial" panose="020B0604020202020204" pitchFamily="34" charset="0"/>
              </a:endParaRPr>
            </a:p>
          </p:txBody>
        </p:sp>
      </p:grpSp>
      <p:grpSp>
        <p:nvGrpSpPr>
          <p:cNvPr id="13" name="Group 12"/>
          <p:cNvGrpSpPr/>
          <p:nvPr/>
        </p:nvGrpSpPr>
        <p:grpSpPr>
          <a:xfrm>
            <a:off x="304800" y="795275"/>
            <a:ext cx="785094" cy="258924"/>
            <a:chOff x="5867400" y="402866"/>
            <a:chExt cx="785094" cy="406303"/>
          </a:xfrm>
        </p:grpSpPr>
        <p:sp>
          <p:nvSpPr>
            <p:cNvPr id="14" name="Arrow: Pentagon 13"/>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547602" y="2085835"/>
            <a:ext cx="10847069" cy="430887"/>
          </a:xfrm>
          <a:prstGeom prst="rect">
            <a:avLst/>
          </a:prstGeom>
          <a:noFill/>
        </p:spPr>
        <p:txBody>
          <a:bodyPr wrap="square">
            <a:spAutoFit/>
          </a:bodyPr>
          <a:lstStyle/>
          <a:p>
            <a:r>
              <a:rPr lang="en-US" sz="2200" b="1" i="1">
                <a:solidFill>
                  <a:srgbClr val="00B050"/>
                </a:solidFill>
                <a:latin typeface="Arial" panose="020B0604020202020204" pitchFamily="34" charset="0"/>
                <a:cs typeface="Arial" panose="020B0604020202020204" pitchFamily="34" charset="0"/>
              </a:rPr>
              <a:t>Cách mạng công nghiệp 3: </a:t>
            </a:r>
            <a:r>
              <a:rPr lang="en-US" sz="2200">
                <a:latin typeface="Arial" panose="020B0604020202020204" pitchFamily="34" charset="0"/>
                <a:cs typeface="Arial" panose="020B0604020202020204" pitchFamily="34" charset="0"/>
              </a:rPr>
              <a:t>tự động hóa quá trình sản xuất</a:t>
            </a:r>
            <a:endParaRPr lang="en-US" sz="2200">
              <a:latin typeface="Arial" panose="020B0604020202020204" pitchFamily="34" charset="0"/>
              <a:cs typeface="Arial" panose="020B0604020202020204" pitchFamily="34" charset="0"/>
            </a:endParaRPr>
          </a:p>
        </p:txBody>
      </p:sp>
      <p:sp>
        <p:nvSpPr>
          <p:cNvPr id="19" name="TextBox 18"/>
          <p:cNvSpPr txBox="1"/>
          <p:nvPr/>
        </p:nvSpPr>
        <p:spPr>
          <a:xfrm>
            <a:off x="805717" y="5545625"/>
            <a:ext cx="10469651" cy="1107996"/>
          </a:xfrm>
          <a:prstGeom prst="rect">
            <a:avLst/>
          </a:prstGeom>
          <a:noFill/>
        </p:spPr>
        <p:txBody>
          <a:bodyPr wrap="square">
            <a:spAutoFit/>
          </a:bodyPr>
          <a:lstStyle/>
          <a:p>
            <a:pPr marL="0" marR="0" algn="ctr">
              <a:spcBef>
                <a:spcPts val="0"/>
              </a:spcBef>
            </a:pPr>
            <a:r>
              <a:rPr lang="en-US" sz="2200" i="1">
                <a:solidFill>
                  <a:srgbClr val="000000"/>
                </a:solidFill>
                <a:effectLst/>
                <a:latin typeface="Arial" panose="020B0604020202020204" pitchFamily="34" charset="0"/>
                <a:ea typeface="游明朝" panose="02020400000000000000" pitchFamily="18" charset="-128"/>
              </a:rPr>
              <a:t>CMCN 3 bắt đầu vào những năm 70 của thế kỉ XX, với đặc trưng là tự động hoá các quá trình sản xuất (xây dựng các dây truyền sản xuất tự động cũng là nhờ có những thành tựu nghiên cứu về điện tử, chất bán dẫn và vi mạch,... của Vật lí học </a:t>
            </a:r>
            <a:endParaRPr lang="en-US" sz="2200" i="1">
              <a:latin typeface="Arial" panose="020B0604020202020204" pitchFamily="34" charset="0"/>
              <a:cs typeface="Arial" panose="020B0604020202020204" pitchFamily="34"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573" y="2653686"/>
            <a:ext cx="4053997" cy="2702665"/>
          </a:xfrm>
          <a:prstGeom prst="rect">
            <a:avLst/>
          </a:prstGeom>
          <a:ln>
            <a:noFill/>
          </a:ln>
          <a:effectLst>
            <a:softEdge rad="112500"/>
          </a:effectLst>
        </p:spPr>
      </p:pic>
      <p:pic>
        <p:nvPicPr>
          <p:cNvPr id="22" name="Picture 21" descr="A picture containing yellow, engine&#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13344" r="12269"/>
          <a:stretch>
            <a:fillRect/>
          </a:stretch>
        </p:blipFill>
        <p:spPr>
          <a:xfrm>
            <a:off x="1224818" y="2580615"/>
            <a:ext cx="4417738" cy="2828046"/>
          </a:xfrm>
          <a:prstGeom prst="rect">
            <a:avLst/>
          </a:prstGeom>
          <a:ln>
            <a:noFill/>
          </a:ln>
          <a:effectLst>
            <a:softEdge rad="112500"/>
          </a:effectLst>
        </p:spPr>
      </p:pic>
      <p:pic>
        <p:nvPicPr>
          <p:cNvPr id="23" name="Picture 5" descr="empty-blue-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31" y="1325877"/>
            <a:ext cx="11238877" cy="60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904868" y="1356037"/>
            <a:ext cx="10324477" cy="477054"/>
          </a:xfrm>
          <a:prstGeom prst="rect">
            <a:avLst/>
          </a:prstGeom>
          <a:noFill/>
        </p:spPr>
        <p:txBody>
          <a:bodyPr wrap="square">
            <a:spAutoFit/>
          </a:bodyPr>
          <a:lstStyle/>
          <a:p>
            <a:pPr algn="ctr"/>
            <a:r>
              <a:rPr lang="en-US" sz="2500" dirty="0" err="1">
                <a:latin typeface="Arial" panose="020B0604020202020204" pitchFamily="34" charset="0"/>
                <a:cs typeface="Arial" panose="020B0604020202020204" pitchFamily="34" charset="0"/>
              </a:rPr>
              <a:t>Không</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có</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các</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thành</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tựu</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nghiên</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cứu</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của</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Vật</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lí</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thì</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không</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có</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công</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nghệ</a:t>
            </a:r>
            <a:r>
              <a:rPr lang="en-US" sz="2500" dirty="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1091450" y="666855"/>
            <a:ext cx="7023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Vật lí là cơ sở của công nghệ </a:t>
            </a:r>
            <a:endParaRPr lang="en-US" altLang="en-US" sz="2400" i="1">
              <a:solidFill>
                <a:srgbClr val="0070C0"/>
              </a:solidFill>
              <a:cs typeface="Arial" panose="020B0604020202020204" pitchFamily="34" charset="0"/>
            </a:endParaRPr>
          </a:p>
        </p:txBody>
      </p:sp>
      <p:pic>
        <p:nvPicPr>
          <p:cNvPr id="5" name="Picture 5" descr="empty-blue-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561" y="1179672"/>
            <a:ext cx="11238877" cy="60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98498" y="1209832"/>
            <a:ext cx="10324477" cy="477054"/>
          </a:xfrm>
          <a:prstGeom prst="rect">
            <a:avLst/>
          </a:prstGeom>
          <a:noFill/>
        </p:spPr>
        <p:txBody>
          <a:bodyPr wrap="square">
            <a:spAutoFit/>
          </a:bodyPr>
          <a:lstStyle/>
          <a:p>
            <a:pPr algn="ctr"/>
            <a:r>
              <a:rPr lang="en-US" sz="2500">
                <a:latin typeface="Arial" panose="020B0604020202020204" pitchFamily="34" charset="0"/>
                <a:cs typeface="Arial" panose="020B0604020202020204" pitchFamily="34" charset="0"/>
              </a:rPr>
              <a:t>Không có các thành tựu nghiên cứu của Vật lí thì không có công nghệ.</a:t>
            </a:r>
            <a:endParaRPr lang="en-US" sz="2500">
              <a:latin typeface="Arial" panose="020B0604020202020204" pitchFamily="34" charset="0"/>
              <a:cs typeface="Arial" panose="020B0604020202020204" pitchFamily="34" charset="0"/>
            </a:endParaRPr>
          </a:p>
        </p:txBody>
      </p:sp>
      <p:grpSp>
        <p:nvGrpSpPr>
          <p:cNvPr id="7" name="Group 6"/>
          <p:cNvGrpSpPr/>
          <p:nvPr/>
        </p:nvGrpSpPr>
        <p:grpSpPr>
          <a:xfrm>
            <a:off x="-107020" y="98692"/>
            <a:ext cx="11689419" cy="529331"/>
            <a:chOff x="-3007" y="2262718"/>
            <a:chExt cx="11616990" cy="738906"/>
          </a:xfrm>
        </p:grpSpPr>
        <p:grpSp>
          <p:nvGrpSpPr>
            <p:cNvPr id="8" name="Group 70"/>
            <p:cNvGrpSpPr/>
            <p:nvPr/>
          </p:nvGrpSpPr>
          <p:grpSpPr bwMode="auto">
            <a:xfrm>
              <a:off x="286110" y="2280389"/>
              <a:ext cx="10116230" cy="708275"/>
              <a:chOff x="564748" y="3403331"/>
              <a:chExt cx="5209386" cy="1364238"/>
            </a:xfrm>
          </p:grpSpPr>
          <p:pic>
            <p:nvPicPr>
              <p:cNvPr id="11" name="Picture 8"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48" y="3403331"/>
                <a:ext cx="5209386"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0" name="Rectangle 1026060"/>
            <p:cNvSpPr>
              <a:spLocks noChangeArrowheads="1"/>
            </p:cNvSpPr>
            <p:nvPr/>
          </p:nvSpPr>
          <p:spPr bwMode="auto">
            <a:xfrm>
              <a:off x="1209203" y="2262718"/>
              <a:ext cx="10404780" cy="713191"/>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600" i="1">
                  <a:cs typeface="Arial" panose="020B0604020202020204" pitchFamily="34" charset="0"/>
                </a:rPr>
                <a:t>Vai trò của vật lí đối với khoa học, kĩ thuật và công nghệ</a:t>
              </a:r>
              <a:endParaRPr lang="en-US" sz="2600" dirty="0">
                <a:cs typeface="Arial" panose="020B0604020202020204" pitchFamily="34" charset="0"/>
              </a:endParaRPr>
            </a:p>
          </p:txBody>
        </p:sp>
      </p:grpSp>
      <p:grpSp>
        <p:nvGrpSpPr>
          <p:cNvPr id="13" name="Group 12"/>
          <p:cNvGrpSpPr/>
          <p:nvPr/>
        </p:nvGrpSpPr>
        <p:grpSpPr>
          <a:xfrm>
            <a:off x="304800" y="795275"/>
            <a:ext cx="785094" cy="258924"/>
            <a:chOff x="5867400" y="402866"/>
            <a:chExt cx="785094" cy="406303"/>
          </a:xfrm>
        </p:grpSpPr>
        <p:sp>
          <p:nvSpPr>
            <p:cNvPr id="14" name="Arrow: Pentagon 13"/>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623742" y="1845598"/>
            <a:ext cx="9468982" cy="769441"/>
          </a:xfrm>
          <a:prstGeom prst="rect">
            <a:avLst/>
          </a:prstGeom>
          <a:noFill/>
        </p:spPr>
        <p:txBody>
          <a:bodyPr wrap="square">
            <a:spAutoFit/>
          </a:bodyPr>
          <a:lstStyle/>
          <a:p>
            <a:pPr algn="ctr"/>
            <a:r>
              <a:rPr lang="en-US" sz="2200" b="1" i="1">
                <a:solidFill>
                  <a:srgbClr val="00B050"/>
                </a:solidFill>
                <a:latin typeface="Arial" panose="020B0604020202020204" pitchFamily="34" charset="0"/>
                <a:cs typeface="Arial" panose="020B0604020202020204" pitchFamily="34" charset="0"/>
              </a:rPr>
              <a:t>Cách mạng công nghiệp 4: </a:t>
            </a:r>
            <a:r>
              <a:rPr lang="en-US" sz="2200">
                <a:solidFill>
                  <a:srgbClr val="000000"/>
                </a:solidFill>
                <a:effectLst/>
                <a:latin typeface="Arial" panose="020B0604020202020204" pitchFamily="34" charset="0"/>
                <a:ea typeface="Times New Roman" panose="02020603050405020304" pitchFamily="18" charset="0"/>
              </a:rPr>
              <a:t>sử dụng trí tuệ nhân tạo,robot, internet toàn cầu, công nghệ vật liệu siêu nhỏ (nano)</a:t>
            </a:r>
            <a:endParaRPr lang="en-US" sz="2200">
              <a:latin typeface="Arial" panose="020B0604020202020204" pitchFamily="34" charset="0"/>
              <a:cs typeface="Arial" panose="020B0604020202020204" pitchFamily="34" charset="0"/>
            </a:endParaRPr>
          </a:p>
        </p:txBody>
      </p:sp>
      <p:sp>
        <p:nvSpPr>
          <p:cNvPr id="19" name="TextBox 18"/>
          <p:cNvSpPr txBox="1"/>
          <p:nvPr/>
        </p:nvSpPr>
        <p:spPr>
          <a:xfrm>
            <a:off x="1049110" y="5432924"/>
            <a:ext cx="10992124" cy="923330"/>
          </a:xfrm>
          <a:prstGeom prst="rect">
            <a:avLst/>
          </a:prstGeom>
          <a:noFill/>
        </p:spPr>
        <p:txBody>
          <a:bodyPr wrap="square">
            <a:spAutoFit/>
          </a:bodyPr>
          <a:lstStyle/>
          <a:p>
            <a:pPr marL="0" marR="0">
              <a:spcBef>
                <a:spcPts val="0"/>
              </a:spcBef>
            </a:pPr>
            <a:r>
              <a:rPr lang="en-US" sz="1800" i="1" dirty="0">
                <a:solidFill>
                  <a:srgbClr val="000000"/>
                </a:solidFill>
                <a:effectLst/>
                <a:latin typeface="Arial" panose="020B0604020202020204" pitchFamily="34" charset="0"/>
                <a:ea typeface="Times New Roman" panose="02020603050405020304" pitchFamily="18" charset="0"/>
              </a:rPr>
              <a:t>CMCN 4 (</a:t>
            </a:r>
            <a:r>
              <a:rPr lang="en-US" sz="1800" i="1" dirty="0" err="1">
                <a:solidFill>
                  <a:srgbClr val="000000"/>
                </a:solidFill>
                <a:effectLst/>
                <a:latin typeface="Arial" panose="020B0604020202020204" pitchFamily="34" charset="0"/>
                <a:ea typeface="Times New Roman" panose="02020603050405020304" pitchFamily="18" charset="0"/>
              </a:rPr>
              <a:t>từ</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đầu</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thế</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kỉ</a:t>
            </a:r>
            <a:r>
              <a:rPr lang="en-US" sz="1800" i="1" dirty="0">
                <a:solidFill>
                  <a:srgbClr val="000000"/>
                </a:solidFill>
                <a:effectLst/>
                <a:latin typeface="Arial" panose="020B0604020202020204" pitchFamily="34" charset="0"/>
                <a:ea typeface="Times New Roman" panose="02020603050405020304" pitchFamily="18" charset="0"/>
              </a:rPr>
              <a:t> XXI) </a:t>
            </a:r>
            <a:r>
              <a:rPr lang="en-US" sz="1800" i="1" dirty="0" err="1">
                <a:solidFill>
                  <a:srgbClr val="000000"/>
                </a:solidFill>
                <a:effectLst/>
                <a:latin typeface="Arial" panose="020B0604020202020204" pitchFamily="34" charset="0"/>
                <a:ea typeface="Times New Roman" panose="02020603050405020304" pitchFamily="18" charset="0"/>
              </a:rPr>
              <a:t>với</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tốc</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độ</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phát</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triển</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và</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mức</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độ</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ảnh</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hưởng</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vượt</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xa</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các</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cuộc</a:t>
            </a:r>
            <a:r>
              <a:rPr lang="en-US" sz="1800" i="1" dirty="0">
                <a:solidFill>
                  <a:srgbClr val="000000"/>
                </a:solidFill>
                <a:effectLst/>
                <a:latin typeface="Arial" panose="020B0604020202020204" pitchFamily="34" charset="0"/>
                <a:ea typeface="Times New Roman" panose="02020603050405020304" pitchFamily="18" charset="0"/>
              </a:rPr>
              <a:t> CMCN </a:t>
            </a:r>
            <a:r>
              <a:rPr lang="en-US" sz="1800" i="1" dirty="0" err="1">
                <a:solidFill>
                  <a:srgbClr val="000000"/>
                </a:solidFill>
                <a:effectLst/>
                <a:latin typeface="Arial" panose="020B0604020202020204" pitchFamily="34" charset="0"/>
                <a:ea typeface="Times New Roman" panose="02020603050405020304" pitchFamily="18" charset="0"/>
              </a:rPr>
              <a:t>trước</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đó</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Với</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sự</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xuất</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hiện</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từ</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bóng</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đèn</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thông</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minh</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điện</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thoại</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thông</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minh</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đến</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nhà</a:t>
            </a:r>
            <a:r>
              <a:rPr lang="en-US" sz="1800" i="1" dirty="0">
                <a:solidFill>
                  <a:srgbClr val="000000"/>
                </a:solidFill>
                <a:effectLst/>
                <a:latin typeface="Arial" panose="020B0604020202020204" pitchFamily="34" charset="0"/>
                <a:ea typeface="Times New Roman" panose="02020603050405020304" pitchFamily="18" charset="0"/>
              </a:rPr>
              <a:t> ở </a:t>
            </a:r>
            <a:r>
              <a:rPr lang="en-US" sz="1800" i="1" dirty="0" err="1">
                <a:solidFill>
                  <a:srgbClr val="000000"/>
                </a:solidFill>
                <a:effectLst/>
                <a:latin typeface="Arial" panose="020B0604020202020204" pitchFamily="34" charset="0"/>
                <a:ea typeface="Times New Roman" panose="02020603050405020304" pitchFamily="18" charset="0"/>
              </a:rPr>
              <a:t>thông</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minh</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nhà</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máy</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thông</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minh.Tất</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cả</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đều</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dựa</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trên</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những</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thành</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tựu</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của</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các</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lĩnh</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vực</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nghiên</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cứu</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khác</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nhau</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của</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Vật</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lí</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hiện</a:t>
            </a:r>
            <a:r>
              <a:rPr lang="en-US" sz="1800" i="1" dirty="0">
                <a:solidFill>
                  <a:srgbClr val="000000"/>
                </a:solidFill>
                <a:effectLst/>
                <a:latin typeface="Arial" panose="020B0604020202020204" pitchFamily="34" charset="0"/>
                <a:ea typeface="Times New Roman" panose="02020603050405020304" pitchFamily="18" charset="0"/>
              </a:rPr>
              <a:t> </a:t>
            </a:r>
            <a:r>
              <a:rPr lang="en-US" sz="1800" i="1" dirty="0" err="1">
                <a:solidFill>
                  <a:srgbClr val="000000"/>
                </a:solidFill>
                <a:effectLst/>
                <a:latin typeface="Arial" panose="020B0604020202020204" pitchFamily="34" charset="0"/>
                <a:ea typeface="Times New Roman" panose="02020603050405020304" pitchFamily="18" charset="0"/>
              </a:rPr>
              <a:t>đại</a:t>
            </a:r>
            <a:r>
              <a:rPr lang="en-US" sz="1800" i="1" dirty="0">
                <a:solidFill>
                  <a:srgbClr val="000000"/>
                </a:solidFill>
                <a:effectLst/>
                <a:latin typeface="Arial" panose="020B0604020202020204" pitchFamily="34" charset="0"/>
                <a:ea typeface="Times New Roman" panose="02020603050405020304" pitchFamily="18" charset="0"/>
              </a:rPr>
              <a:t>.</a:t>
            </a:r>
            <a:endParaRPr lang="en-US" sz="1800" i="1" dirty="0">
              <a:effectLst/>
              <a:latin typeface="Times New Roman" panose="02020603050405020304" pitchFamily="18" charset="0"/>
              <a:ea typeface="Times New Roman" panose="02020603050405020304" pitchFamily="18" charset="0"/>
            </a:endParaRPr>
          </a:p>
        </p:txBody>
      </p:sp>
      <p:pic>
        <p:nvPicPr>
          <p:cNvPr id="18" name="Picture 17" descr="Diagram, engineering drawing&#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6877" y="2743200"/>
            <a:ext cx="3818244" cy="2542951"/>
          </a:xfrm>
          <a:prstGeom prst="rect">
            <a:avLst/>
          </a:prstGeom>
          <a:ln>
            <a:noFill/>
          </a:ln>
          <a:effectLst>
            <a:softEdge rad="112500"/>
          </a:effectLst>
        </p:spPr>
      </p:pic>
      <p:pic>
        <p:nvPicPr>
          <p:cNvPr id="23" name="Picture 22" descr="A picture containing LEGO, toy&#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29375" t="4885" r="6875" b="13517"/>
          <a:stretch>
            <a:fillRect/>
          </a:stretch>
        </p:blipFill>
        <p:spPr>
          <a:xfrm>
            <a:off x="8115168" y="2718948"/>
            <a:ext cx="3867525" cy="2567203"/>
          </a:xfrm>
          <a:prstGeom prst="rect">
            <a:avLst/>
          </a:prstGeom>
          <a:ln>
            <a:noFill/>
          </a:ln>
          <a:effectLst>
            <a:softEdge rad="112500"/>
          </a:effectLst>
        </p:spPr>
      </p:pic>
      <p:pic>
        <p:nvPicPr>
          <p:cNvPr id="3" name="Picture 2" descr="A person in a space suit&#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703" y="2740380"/>
            <a:ext cx="3422937" cy="2567203"/>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1091450" y="666855"/>
            <a:ext cx="7023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Vật lí là cơ sở của công nghệ </a:t>
            </a:r>
            <a:endParaRPr lang="en-US" altLang="en-US" sz="2400" i="1">
              <a:solidFill>
                <a:srgbClr val="0070C0"/>
              </a:solidFill>
              <a:cs typeface="Arial" panose="020B0604020202020204" pitchFamily="34" charset="0"/>
            </a:endParaRPr>
          </a:p>
        </p:txBody>
      </p:sp>
      <p:pic>
        <p:nvPicPr>
          <p:cNvPr id="5" name="Picture 5" descr="empty-blue-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89310"/>
            <a:ext cx="11963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39303" y="1221451"/>
            <a:ext cx="10814498" cy="861774"/>
          </a:xfrm>
          <a:prstGeom prst="rect">
            <a:avLst/>
          </a:prstGeom>
          <a:noFill/>
        </p:spPr>
        <p:txBody>
          <a:bodyPr wrap="square">
            <a:spAutoFit/>
          </a:bodyPr>
          <a:lstStyle/>
          <a:p>
            <a:pPr algn="ctr"/>
            <a:r>
              <a:rPr lang="en-US" sz="2500">
                <a:latin typeface="Arial" panose="020B0604020202020204" pitchFamily="34" charset="0"/>
                <a:cs typeface="Arial" panose="020B0604020202020204" pitchFamily="34" charset="0"/>
              </a:rPr>
              <a:t>Vai trò của Vật lí trong sự phát triển các công nghệ nêu trên cho thấy sự ảnh hưởng to lớn của nó đối với cuộc sống con người.</a:t>
            </a:r>
            <a:endParaRPr lang="en-US" sz="2500">
              <a:latin typeface="Arial" panose="020B0604020202020204" pitchFamily="34" charset="0"/>
              <a:cs typeface="Arial" panose="020B0604020202020204" pitchFamily="34" charset="0"/>
            </a:endParaRPr>
          </a:p>
        </p:txBody>
      </p:sp>
      <p:grpSp>
        <p:nvGrpSpPr>
          <p:cNvPr id="7" name="Group 6"/>
          <p:cNvGrpSpPr/>
          <p:nvPr/>
        </p:nvGrpSpPr>
        <p:grpSpPr>
          <a:xfrm>
            <a:off x="-107020" y="98692"/>
            <a:ext cx="11689419" cy="529331"/>
            <a:chOff x="-3007" y="2262718"/>
            <a:chExt cx="11616990" cy="738906"/>
          </a:xfrm>
        </p:grpSpPr>
        <p:grpSp>
          <p:nvGrpSpPr>
            <p:cNvPr id="8" name="Group 70"/>
            <p:cNvGrpSpPr/>
            <p:nvPr/>
          </p:nvGrpSpPr>
          <p:grpSpPr bwMode="auto">
            <a:xfrm>
              <a:off x="286110" y="2280389"/>
              <a:ext cx="10116230" cy="708275"/>
              <a:chOff x="564748" y="3403331"/>
              <a:chExt cx="5209386" cy="1364238"/>
            </a:xfrm>
          </p:grpSpPr>
          <p:pic>
            <p:nvPicPr>
              <p:cNvPr id="11" name="Picture 8"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48" y="3403331"/>
                <a:ext cx="5209386"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0" name="Rectangle 1026060"/>
            <p:cNvSpPr>
              <a:spLocks noChangeArrowheads="1"/>
            </p:cNvSpPr>
            <p:nvPr/>
          </p:nvSpPr>
          <p:spPr bwMode="auto">
            <a:xfrm>
              <a:off x="1209203" y="2262718"/>
              <a:ext cx="10404780" cy="713191"/>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600" i="1">
                  <a:cs typeface="Arial" panose="020B0604020202020204" pitchFamily="34" charset="0"/>
                </a:rPr>
                <a:t>Vai trò của vật lí đối với khoa học, kĩ thuật và công nghệ</a:t>
              </a:r>
              <a:endParaRPr lang="en-US" sz="2600" dirty="0">
                <a:cs typeface="Arial" panose="020B0604020202020204" pitchFamily="34" charset="0"/>
              </a:endParaRPr>
            </a:p>
          </p:txBody>
        </p:sp>
      </p:grpSp>
      <p:grpSp>
        <p:nvGrpSpPr>
          <p:cNvPr id="13" name="Group 12"/>
          <p:cNvGrpSpPr/>
          <p:nvPr/>
        </p:nvGrpSpPr>
        <p:grpSpPr>
          <a:xfrm>
            <a:off x="304800" y="795275"/>
            <a:ext cx="785094" cy="258924"/>
            <a:chOff x="5867400" y="402866"/>
            <a:chExt cx="785094" cy="406303"/>
          </a:xfrm>
        </p:grpSpPr>
        <p:sp>
          <p:nvSpPr>
            <p:cNvPr id="14" name="Arrow: Pentagon 13"/>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p:cNvSpPr txBox="1"/>
          <p:nvPr/>
        </p:nvSpPr>
        <p:spPr>
          <a:xfrm>
            <a:off x="800102" y="5636549"/>
            <a:ext cx="10325098" cy="1107996"/>
          </a:xfrm>
          <a:prstGeom prst="rect">
            <a:avLst/>
          </a:prstGeom>
          <a:noFill/>
        </p:spPr>
        <p:txBody>
          <a:bodyPr wrap="square">
            <a:spAutoFit/>
          </a:bodyPr>
          <a:lstStyle/>
          <a:p>
            <a:pPr algn="ctr"/>
            <a:r>
              <a:rPr lang="en-US" sz="2200" i="1">
                <a:latin typeface="Arial" panose="020B0604020202020204" pitchFamily="34" charset="0"/>
                <a:cs typeface="Arial" panose="020B0604020202020204" pitchFamily="34" charset="0"/>
              </a:rPr>
              <a:t>Tuy nhiên, việc ứng dụng các thành tựu của Vật lí vào công nghệ không chỉ mang lại lợi ích cho nhân loại mà còn có thể làm ô nhiễm môi trường sống, huỷ hoại hệ sinh thái, nếu không được sử dụng dùng phương pháp, đúng mục đích</a:t>
            </a:r>
            <a:endParaRPr lang="en-US" sz="2200" i="1">
              <a:latin typeface="Arial" panose="020B0604020202020204" pitchFamily="34" charset="0"/>
              <a:cs typeface="Arial" panose="020B0604020202020204" pitchFamily="34" charset="0"/>
            </a:endParaRPr>
          </a:p>
        </p:txBody>
      </p:sp>
      <p:pic>
        <p:nvPicPr>
          <p:cNvPr id="21" name="Picture 20" descr="A picture containing weapon, nature, hydrogen bomb, sunset&#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l="16875" t="1212" r="11250" b="48"/>
          <a:stretch>
            <a:fillRect/>
          </a:stretch>
        </p:blipFill>
        <p:spPr>
          <a:xfrm>
            <a:off x="5486400" y="2298648"/>
            <a:ext cx="5974699" cy="3286360"/>
          </a:xfrm>
          <a:prstGeom prst="rect">
            <a:avLst/>
          </a:prstGeom>
          <a:ln>
            <a:noFill/>
          </a:ln>
          <a:effectLst>
            <a:softEdge rad="112500"/>
          </a:effectLst>
        </p:spPr>
      </p:pic>
      <p:pic>
        <p:nvPicPr>
          <p:cNvPr id="24" name="Picture 23" descr="Smoke stacks with smoke coming out of them&#10;&#10;Description automatically generated with low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436" y="2298648"/>
            <a:ext cx="4929539" cy="3286359"/>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661774" y="1761936"/>
            <a:ext cx="3053336" cy="477054"/>
          </a:xfrm>
          <a:prstGeom prst="rect">
            <a:avLst/>
          </a:prstGeom>
          <a:noFill/>
        </p:spPr>
        <p:txBody>
          <a:bodyPr wrap="square">
            <a:spAutoFit/>
          </a:bodyPr>
          <a:lstStyle/>
          <a:p>
            <a:r>
              <a:rPr lang="en-US" sz="2500" i="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Thông tin liên lạc</a:t>
            </a:r>
            <a:endParaRPr lang="en-US" sz="2500" i="1">
              <a:solidFill>
                <a:srgbClr val="00B050"/>
              </a:solidFill>
            </a:endParaRPr>
          </a:p>
        </p:txBody>
      </p:sp>
      <p:pic>
        <p:nvPicPr>
          <p:cNvPr id="3" name="Picture 2" descr="A picture containing text, electronics&#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5465" y="2157927"/>
            <a:ext cx="5046633" cy="2927047"/>
          </a:xfrm>
          <a:prstGeom prst="rect">
            <a:avLst/>
          </a:prstGeom>
          <a:ln>
            <a:noFill/>
          </a:ln>
          <a:effectLst>
            <a:softEdge rad="112500"/>
          </a:effectLst>
        </p:spPr>
      </p:pic>
      <p:sp>
        <p:nvSpPr>
          <p:cNvPr id="18" name="TextBox 17"/>
          <p:cNvSpPr txBox="1"/>
          <p:nvPr/>
        </p:nvSpPr>
        <p:spPr>
          <a:xfrm>
            <a:off x="733487" y="5139685"/>
            <a:ext cx="4790587" cy="923330"/>
          </a:xfrm>
          <a:prstGeom prst="rect">
            <a:avLst/>
          </a:prstGeom>
          <a:noFill/>
        </p:spPr>
        <p:txBody>
          <a:bodyPr wrap="square">
            <a:spAutoFit/>
          </a:bodyPr>
          <a:lstStyle/>
          <a:p>
            <a:pPr marL="0" marR="0" algn="ctr">
              <a:spcBef>
                <a:spcPts val="0"/>
              </a:spcBef>
            </a:pPr>
            <a:r>
              <a:rPr lang="en-US" sz="1800">
                <a:solidFill>
                  <a:srgbClr val="000000"/>
                </a:solidFill>
                <a:latin typeface="Arial" panose="020B0604020202020204" pitchFamily="34" charset="0"/>
                <a:ea typeface="Times New Roman" panose="02020603050405020304" pitchFamily="18" charset="0"/>
              </a:rPr>
              <a:t>VD: </a:t>
            </a:r>
            <a:r>
              <a:rPr lang="en-US" sz="1800">
                <a:solidFill>
                  <a:srgbClr val="000000"/>
                </a:solidFill>
                <a:effectLst/>
                <a:latin typeface="Arial" panose="020B0604020202020204" pitchFamily="34" charset="0"/>
                <a:ea typeface="Times New Roman" panose="02020603050405020304" pitchFamily="18" charset="0"/>
              </a:rPr>
              <a:t>Tin tức, tiếng nói, hình ảnh được truyền đi nhanh chóng đến mọi nơi trên thế giới </a:t>
            </a:r>
            <a:endParaRPr lang="en-US" sz="1800">
              <a:solidFill>
                <a:srgbClr val="000000"/>
              </a:solidFill>
              <a:effectLst/>
              <a:latin typeface="Arial" panose="020B0604020202020204" pitchFamily="34" charset="0"/>
              <a:ea typeface="Times New Roman" panose="02020603050405020304" pitchFamily="18" charset="0"/>
            </a:endParaRPr>
          </a:p>
          <a:p>
            <a:pPr marL="0" marR="0" algn="ctr">
              <a:spcBef>
                <a:spcPts val="0"/>
              </a:spcBef>
            </a:pPr>
            <a:r>
              <a:rPr lang="en-US" sz="1800">
                <a:solidFill>
                  <a:srgbClr val="000000"/>
                </a:solidFill>
                <a:effectLst/>
                <a:latin typeface="Arial" panose="020B0604020202020204" pitchFamily="34" charset="0"/>
                <a:ea typeface="Times New Roman" panose="02020603050405020304" pitchFamily="18" charset="0"/>
                <a:sym typeface="Symbol" panose="05050102010706020507" pitchFamily="18" charset="2"/>
              </a:rPr>
              <a:t></a:t>
            </a:r>
            <a:r>
              <a:rPr lang="en-US" sz="1800">
                <a:solidFill>
                  <a:srgbClr val="000000"/>
                </a:solidFill>
                <a:effectLst/>
                <a:latin typeface="Arial" panose="020B0604020202020204" pitchFamily="34" charset="0"/>
                <a:ea typeface="Times New Roman" panose="02020603050405020304" pitchFamily="18" charset="0"/>
              </a:rPr>
              <a:t> thế giới hiện nay trở nên “phẳng” hơn.</a:t>
            </a:r>
            <a:endParaRPr lang="en-US" sz="1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19"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1"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2"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Thảo luận</a:t>
              </a:r>
              <a:endParaRPr lang="en-US" sz="2600" b="1">
                <a:latin typeface="Arial" panose="020B0604020202020204" pitchFamily="34" charset="0"/>
                <a:cs typeface="Arial" panose="020B0604020202020204" pitchFamily="34" charset="0"/>
              </a:endParaRPr>
            </a:p>
          </p:txBody>
        </p:sp>
      </p:grpSp>
      <p:sp>
        <p:nvSpPr>
          <p:cNvPr id="25" name="Rectangle: Rounded Corners 24"/>
          <p:cNvSpPr/>
          <p:nvPr/>
        </p:nvSpPr>
        <p:spPr>
          <a:xfrm>
            <a:off x="838200" y="762000"/>
            <a:ext cx="10972800" cy="861774"/>
          </a:xfrm>
          <a:prstGeom prst="roundRect">
            <a:avLst>
              <a:gd name="adj" fmla="val 8564"/>
            </a:avLst>
          </a:prstGeom>
          <a:noFill/>
          <a:ln cmpd="dbl">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7" name="Text Box 29"/>
          <p:cNvSpPr txBox="1">
            <a:spLocks noChangeArrowheads="1"/>
          </p:cNvSpPr>
          <p:nvPr/>
        </p:nvSpPr>
        <p:spPr bwMode="auto">
          <a:xfrm>
            <a:off x="985264" y="779777"/>
            <a:ext cx="1050810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Hãy</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nói</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ảnh</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hưởng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lí</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đối</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với</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một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lĩnh</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vực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giao</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thông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tải</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thông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a:solidFill>
                  <a:srgbClr val="000000"/>
                </a:solidFill>
                <a:effectLst/>
                <a:latin typeface="Arial" panose="020B0604020202020204" pitchFamily="34" charset="0"/>
                <a:ea typeface="游明朝" panose="02020400000000000000" pitchFamily="18" charset="-128"/>
                <a:cs typeface="Arial" panose="020B0604020202020204" pitchFamily="34" charset="0"/>
              </a:rPr>
              <a:t>tin </a:t>
            </a:r>
            <a:r>
              <a:rPr lang="en-US" sz="2500" dirty="0" err="1">
                <a:solidFill>
                  <a:srgbClr val="000000"/>
                </a:solidFill>
                <a:effectLst/>
                <a:latin typeface="Arial" panose="020B0604020202020204" pitchFamily="34" charset="0"/>
                <a:ea typeface="游明朝" panose="02020400000000000000" pitchFamily="18" charset="-128"/>
                <a:cs typeface="Arial" panose="020B0604020202020204" pitchFamily="34" charset="0"/>
              </a:rPr>
              <a:t>liên</a:t>
            </a:r>
            <a:r>
              <a:rPr lang="en-US" sz="2500" dirty="0">
                <a:solidFill>
                  <a:srgbClr val="000000"/>
                </a:solidFill>
                <a:effectLst/>
                <a:latin typeface="Arial" panose="020B0604020202020204" pitchFamily="34" charset="0"/>
                <a:ea typeface="游明朝" panose="02020400000000000000" pitchFamily="18" charset="-128"/>
                <a:cs typeface="Arial" panose="020B0604020202020204" pitchFamily="34" charset="0"/>
              </a:rPr>
              <a:t> </a:t>
            </a:r>
            <a:r>
              <a:rPr lang="en-US" sz="2500" dirty="0" err="1">
                <a:solidFill>
                  <a:srgbClr val="000000"/>
                </a:solidFill>
                <a:effectLst/>
                <a:latin typeface="Arial" panose="020B0604020202020204" pitchFamily="34" charset="0"/>
                <a:ea typeface="游明朝" panose="02020400000000000000" pitchFamily="18" charset="-128"/>
                <a:cs typeface="Arial" panose="020B0604020202020204" pitchFamily="34" charset="0"/>
              </a:rPr>
              <a:t>lạc</a:t>
            </a:r>
            <a:r>
              <a:rPr lang="en-US" sz="2500" dirty="0">
                <a:solidFill>
                  <a:srgbClr val="000000"/>
                </a:solidFill>
                <a:effectLst/>
                <a:latin typeface="Arial" panose="020B0604020202020204" pitchFamily="34" charset="0"/>
                <a:ea typeface="游明朝" panose="02020400000000000000" pitchFamily="18" charset="-128"/>
                <a:cs typeface="Arial" panose="020B0604020202020204" pitchFamily="34" charset="0"/>
              </a:rPr>
              <a:t>; </a:t>
            </a:r>
            <a:r>
              <a:rPr lang="en-US" sz="2500" dirty="0" err="1">
                <a:solidFill>
                  <a:srgbClr val="000000"/>
                </a:solidFill>
                <a:effectLst/>
                <a:latin typeface="Arial" panose="020B0604020202020204" pitchFamily="34" charset="0"/>
                <a:ea typeface="游明朝" panose="02020400000000000000" pitchFamily="18" charset="-128"/>
                <a:cs typeface="Arial" panose="020B0604020202020204" pitchFamily="34" charset="0"/>
              </a:rPr>
              <a:t>năng</a:t>
            </a:r>
            <a:r>
              <a:rPr lang="en-US" sz="2500" dirty="0">
                <a:solidFill>
                  <a:srgbClr val="000000"/>
                </a:solidFill>
                <a:effectLst/>
                <a:latin typeface="Arial" panose="020B0604020202020204" pitchFamily="34" charset="0"/>
                <a:ea typeface="游明朝" panose="02020400000000000000" pitchFamily="18" charset="-128"/>
                <a:cs typeface="Arial" panose="020B0604020202020204" pitchFamily="34" charset="0"/>
              </a:rPr>
              <a:t> </a:t>
            </a:r>
            <a:r>
              <a:rPr lang="en-US" sz="2500" dirty="0" err="1">
                <a:solidFill>
                  <a:srgbClr val="000000"/>
                </a:solidFill>
                <a:effectLst/>
                <a:latin typeface="Arial" panose="020B0604020202020204" pitchFamily="34" charset="0"/>
                <a:ea typeface="游明朝" panose="02020400000000000000" pitchFamily="18" charset="-128"/>
                <a:cs typeface="Arial" panose="020B0604020202020204" pitchFamily="34" charset="0"/>
              </a:rPr>
              <a:t>lượng</a:t>
            </a:r>
            <a:r>
              <a:rPr lang="en-US" sz="2500" dirty="0">
                <a:solidFill>
                  <a:srgbClr val="000000"/>
                </a:solidFill>
                <a:effectLst/>
                <a:latin typeface="Arial" panose="020B0604020202020204" pitchFamily="34" charset="0"/>
                <a:ea typeface="游明朝" panose="02020400000000000000" pitchFamily="18" charset="-128"/>
                <a:cs typeface="Arial" panose="020B0604020202020204" pitchFamily="34" charset="0"/>
              </a:rPr>
              <a:t>; du </a:t>
            </a:r>
            <a:r>
              <a:rPr lang="en-US" sz="2500" dirty="0" err="1">
                <a:solidFill>
                  <a:srgbClr val="000000"/>
                </a:solidFill>
                <a:effectLst/>
                <a:latin typeface="Arial" panose="020B0604020202020204" pitchFamily="34" charset="0"/>
                <a:ea typeface="游明朝" panose="02020400000000000000" pitchFamily="18" charset="-128"/>
                <a:cs typeface="Arial" panose="020B0604020202020204" pitchFamily="34" charset="0"/>
              </a:rPr>
              <a:t>hành</a:t>
            </a:r>
            <a:r>
              <a:rPr lang="en-US" sz="2500" dirty="0">
                <a:solidFill>
                  <a:srgbClr val="000000"/>
                </a:solidFill>
                <a:effectLst/>
                <a:latin typeface="Arial" panose="020B0604020202020204" pitchFamily="34" charset="0"/>
                <a:ea typeface="游明朝" panose="02020400000000000000" pitchFamily="18" charset="-128"/>
                <a:cs typeface="Arial" panose="020B0604020202020204" pitchFamily="34" charset="0"/>
              </a:rPr>
              <a:t> </a:t>
            </a:r>
            <a:r>
              <a:rPr lang="en-US" sz="2500" dirty="0" err="1">
                <a:solidFill>
                  <a:srgbClr val="000000"/>
                </a:solidFill>
                <a:effectLst/>
                <a:latin typeface="Arial" panose="020B0604020202020204" pitchFamily="34" charset="0"/>
                <a:ea typeface="游明朝" panose="02020400000000000000" pitchFamily="18" charset="-128"/>
                <a:cs typeface="Arial" panose="020B0604020202020204" pitchFamily="34" charset="0"/>
              </a:rPr>
              <a:t>vũ</a:t>
            </a:r>
            <a:r>
              <a:rPr lang="en-US" sz="2500" dirty="0">
                <a:solidFill>
                  <a:srgbClr val="000000"/>
                </a:solidFill>
                <a:effectLst/>
                <a:latin typeface="Arial" panose="020B0604020202020204" pitchFamily="34" charset="0"/>
                <a:ea typeface="游明朝" panose="02020400000000000000" pitchFamily="18" charset="-128"/>
                <a:cs typeface="Arial" panose="020B0604020202020204" pitchFamily="34" charset="0"/>
              </a:rPr>
              <a:t> </a:t>
            </a:r>
            <a:r>
              <a:rPr lang="en-US" sz="2500" dirty="0" err="1">
                <a:solidFill>
                  <a:srgbClr val="000000"/>
                </a:solidFill>
                <a:effectLst/>
                <a:latin typeface="Arial" panose="020B0604020202020204" pitchFamily="34" charset="0"/>
                <a:ea typeface="游明朝" panose="02020400000000000000" pitchFamily="18" charset="-128"/>
                <a:cs typeface="Arial" panose="020B0604020202020204" pitchFamily="34" charset="0"/>
              </a:rPr>
              <a:t>trụ</a:t>
            </a:r>
            <a:r>
              <a:rPr lang="en-US" sz="2500" dirty="0">
                <a:solidFill>
                  <a:srgbClr val="000000"/>
                </a:solidFill>
                <a:effectLst/>
                <a:latin typeface="Arial" panose="020B0604020202020204" pitchFamily="34" charset="0"/>
                <a:ea typeface="游明朝" panose="02020400000000000000" pitchFamily="18" charset="-128"/>
                <a:cs typeface="Arial" panose="020B0604020202020204" pitchFamily="34" charset="0"/>
              </a:rPr>
              <a:t>. </a:t>
            </a:r>
            <a:r>
              <a:rPr lang="en-US" sz="2500" b="1" dirty="0">
                <a:solidFill>
                  <a:srgbClr val="000000"/>
                </a:solidFill>
                <a:effectLst/>
                <a:latin typeface="Arial" panose="020B0604020202020204" pitchFamily="34" charset="0"/>
                <a:ea typeface="游明朝" panose="02020400000000000000" pitchFamily="18" charset="-128"/>
                <a:cs typeface="Arial" panose="020B0604020202020204" pitchFamily="34" charset="0"/>
              </a:rPr>
              <a:t> </a:t>
            </a:r>
            <a:endParaRPr lang="en-US" sz="2500" i="1" dirty="0">
              <a:solidFill>
                <a:srgbClr val="0070C0"/>
              </a:solidFill>
              <a:effectLst/>
              <a:latin typeface="Arial" panose="020B0604020202020204" pitchFamily="34" charset="0"/>
              <a:ea typeface="游明朝" panose="02020400000000000000" pitchFamily="18" charset="-128"/>
              <a:cs typeface="Arial" panose="020B0604020202020204" pitchFamily="34" charset="0"/>
            </a:endParaRPr>
          </a:p>
        </p:txBody>
      </p:sp>
      <p:grpSp>
        <p:nvGrpSpPr>
          <p:cNvPr id="28" name="Group 27"/>
          <p:cNvGrpSpPr/>
          <p:nvPr/>
        </p:nvGrpSpPr>
        <p:grpSpPr>
          <a:xfrm>
            <a:off x="523655" y="427780"/>
            <a:ext cx="629089" cy="619957"/>
            <a:chOff x="493574" y="321685"/>
            <a:chExt cx="755550" cy="790692"/>
          </a:xfrm>
        </p:grpSpPr>
        <p:sp>
          <p:nvSpPr>
            <p:cNvPr id="29" name="Oval 28"/>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Icon&#10;&#10;Description automatically generated"/>
            <p:cNvPicPr>
              <a:picLocks noChangeAspect="1"/>
            </p:cNvPicPr>
            <p:nvPr/>
          </p:nvPicPr>
          <p:blipFill>
            <a:blip r:embed="rId2" cstate="print">
              <a:extLst>
                <a:ext uri="{BEBA8EAE-BF5A-486C-A8C5-ECC9F3942E4B}">
                  <a14:imgProps xmlns:a14="http://schemas.microsoft.com/office/drawing/2010/main">
                    <a14:imgLayer r:embed="rId3">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37" name="TextBox 36"/>
          <p:cNvSpPr txBox="1"/>
          <p:nvPr/>
        </p:nvSpPr>
        <p:spPr>
          <a:xfrm>
            <a:off x="6052335" y="5111141"/>
            <a:ext cx="5666751" cy="966483"/>
          </a:xfrm>
          <a:prstGeom prst="rect">
            <a:avLst/>
          </a:prstGeom>
          <a:noFill/>
        </p:spPr>
        <p:txBody>
          <a:bodyPr wrap="square">
            <a:spAutoFit/>
          </a:bodyPr>
          <a:lstStyle/>
          <a:p>
            <a:pPr>
              <a:lnSpc>
                <a:spcPct val="107000"/>
              </a:lnSpc>
              <a:spcAft>
                <a:spcPts val="500"/>
              </a:spcAft>
            </a:pP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VD: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tiến</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bộ</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vật</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lí</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lượng</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tử</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Vật</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lí</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bán</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dẫn</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đã</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góp</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phần</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tạo</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ra</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công</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nghệ</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chế</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tạo</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pin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acquy</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thế</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hệ</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mới</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sym typeface="Symbol" panose="05050102010706020507" pitchFamily="18" charset="2"/>
              </a:rPr>
              <a:t></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thúc</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đẩy</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ngành</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sản</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xuất</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ô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tô</a:t>
            </a:r>
            <a:r>
              <a:rPr lang="en-US"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điện</a:t>
            </a:r>
            <a:r>
              <a:rPr lang="en-US"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en-US" i="1" dirty="0">
              <a:effectLst/>
              <a:latin typeface="Calibri" panose="020F0502020204030204" pitchFamily="34" charset="0"/>
              <a:ea typeface="游明朝" panose="02020400000000000000" pitchFamily="18" charset="-128"/>
              <a:cs typeface="Times New Roman" panose="02020603050405020304" pitchFamily="18" charset="0"/>
            </a:endParaRPr>
          </a:p>
        </p:txBody>
      </p:sp>
      <p:pic>
        <p:nvPicPr>
          <p:cNvPr id="38" name="Picture 37" descr="A group of cars parked in a parking lot&#10;&#10;Description automatically generated with medium confidence"/>
          <p:cNvPicPr>
            <a:picLocks noChangeAspect="1"/>
          </p:cNvPicPr>
          <p:nvPr/>
        </p:nvPicPr>
        <p:blipFill rotWithShape="1">
          <a:blip r:embed="rId4">
            <a:extLst>
              <a:ext uri="{28A0092B-C50C-407E-A947-70E740481C1C}">
                <a14:useLocalDpi xmlns:a14="http://schemas.microsoft.com/office/drawing/2010/main" val="0"/>
              </a:ext>
            </a:extLst>
          </a:blip>
          <a:srcRect l="4202" t="378" r="-324" b="5516"/>
          <a:stretch>
            <a:fillRect/>
          </a:stretch>
        </p:blipFill>
        <p:spPr>
          <a:xfrm>
            <a:off x="5724552" y="2131761"/>
            <a:ext cx="6086448" cy="2979380"/>
          </a:xfrm>
          <a:prstGeom prst="rect">
            <a:avLst/>
          </a:prstGeom>
          <a:ln>
            <a:noFill/>
          </a:ln>
          <a:effectLst>
            <a:softEdge rad="112500"/>
          </a:effectLst>
        </p:spPr>
      </p:pic>
      <p:sp>
        <p:nvSpPr>
          <p:cNvPr id="39" name="TextBox 38"/>
          <p:cNvSpPr txBox="1"/>
          <p:nvPr/>
        </p:nvSpPr>
        <p:spPr>
          <a:xfrm>
            <a:off x="6219001" y="1726918"/>
            <a:ext cx="5257800" cy="477054"/>
          </a:xfrm>
          <a:prstGeom prst="rect">
            <a:avLst/>
          </a:prstGeom>
          <a:noFill/>
        </p:spPr>
        <p:txBody>
          <a:bodyPr wrap="square">
            <a:spAutoFit/>
          </a:bodyPr>
          <a:lstStyle/>
          <a:p>
            <a:r>
              <a:rPr lang="en-US" sz="2500" i="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Năng lượng – giao thông vận tải</a:t>
            </a:r>
            <a:endParaRPr lang="en-US" sz="2500" i="1">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37"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0317821" cy="551822"/>
            <a:chOff x="-3007" y="2231322"/>
            <a:chExt cx="10253890" cy="770302"/>
          </a:xfrm>
        </p:grpSpPr>
        <p:grpSp>
          <p:nvGrpSpPr>
            <p:cNvPr id="5" name="Group 70"/>
            <p:cNvGrpSpPr/>
            <p:nvPr/>
          </p:nvGrpSpPr>
          <p:grpSpPr bwMode="auto">
            <a:xfrm>
              <a:off x="286108" y="2280389"/>
              <a:ext cx="7305332" cy="708275"/>
              <a:chOff x="564747" y="3403331"/>
              <a:chExt cx="3761905"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376190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IV</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Phương pháp nghiên cứu vật lí</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1129682" y="666498"/>
            <a:ext cx="496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Phương pháp thực nghiệm</a:t>
            </a:r>
            <a:endParaRPr lang="en-US" altLang="en-US" sz="2400" i="1">
              <a:solidFill>
                <a:srgbClr val="0070C0"/>
              </a:solidFill>
              <a:cs typeface="Arial" panose="020B0604020202020204" pitchFamily="34" charset="0"/>
            </a:endParaRPr>
          </a:p>
        </p:txBody>
      </p:sp>
      <p:grpSp>
        <p:nvGrpSpPr>
          <p:cNvPr id="20" name="Group 19"/>
          <p:cNvGrpSpPr/>
          <p:nvPr/>
        </p:nvGrpSpPr>
        <p:grpSpPr>
          <a:xfrm>
            <a:off x="304800" y="795275"/>
            <a:ext cx="785094" cy="258924"/>
            <a:chOff x="5867400" y="402866"/>
            <a:chExt cx="785094" cy="406303"/>
          </a:xfrm>
        </p:grpSpPr>
        <p:sp>
          <p:nvSpPr>
            <p:cNvPr id="21" name="Arrow: Pentagon 20"/>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extBox 36"/>
          <p:cNvSpPr txBox="1"/>
          <p:nvPr/>
        </p:nvSpPr>
        <p:spPr>
          <a:xfrm>
            <a:off x="1001448" y="1135016"/>
            <a:ext cx="10189103" cy="1246495"/>
          </a:xfrm>
          <a:prstGeom prst="rect">
            <a:avLst/>
          </a:prstGeom>
          <a:noFill/>
        </p:spPr>
        <p:txBody>
          <a:bodyPr wrap="square">
            <a:spAutoFit/>
          </a:bodyPr>
          <a:lstStyle/>
          <a:p>
            <a:pPr marL="0" marR="0" algn="ctr">
              <a:spcBef>
                <a:spcPts val="0"/>
              </a:spcBef>
            </a:pPr>
            <a:r>
              <a:rPr lang="en-US" sz="2500" i="1" dirty="0" err="1">
                <a:solidFill>
                  <a:srgbClr val="000000"/>
                </a:solidFill>
                <a:effectLst/>
                <a:latin typeface="Arial" panose="020B0604020202020204" pitchFamily="34" charset="0"/>
                <a:ea typeface="游明朝" panose="02020400000000000000" pitchFamily="18" charset="-128"/>
              </a:rPr>
              <a:t>Từ</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việc</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quan</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sát</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sự</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rơi</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của</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các</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vật</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nặng</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nhẹ</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khác</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nhau</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mà</a:t>
            </a:r>
            <a:r>
              <a:rPr lang="en-US" sz="2500" i="1" dirty="0">
                <a:solidFill>
                  <a:srgbClr val="000000"/>
                </a:solidFill>
                <a:effectLst/>
                <a:latin typeface="Arial" panose="020B0604020202020204" pitchFamily="34" charset="0"/>
                <a:ea typeface="游明朝" panose="02020400000000000000" pitchFamily="18" charset="-128"/>
              </a:rPr>
              <a:t> Aristotle (ở Hy </a:t>
            </a:r>
            <a:r>
              <a:rPr lang="en-US" sz="2500" i="1" dirty="0" err="1">
                <a:solidFill>
                  <a:srgbClr val="000000"/>
                </a:solidFill>
                <a:effectLst/>
                <a:latin typeface="Arial" panose="020B0604020202020204" pitchFamily="34" charset="0"/>
                <a:ea typeface="游明朝" panose="02020400000000000000" pitchFamily="18" charset="-128"/>
              </a:rPr>
              <a:t>Lạp</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sống</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vào</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những</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năm</a:t>
            </a:r>
            <a:r>
              <a:rPr lang="en-US" sz="2500" i="1" dirty="0">
                <a:solidFill>
                  <a:srgbClr val="000000"/>
                </a:solidFill>
                <a:effectLst/>
                <a:latin typeface="Arial" panose="020B0604020202020204" pitchFamily="34" charset="0"/>
                <a:ea typeface="游明朝" panose="02020400000000000000" pitchFamily="18" charset="-128"/>
              </a:rPr>
              <a:t> 300 TCN </a:t>
            </a:r>
            <a:r>
              <a:rPr lang="en-US" sz="2500" i="1" dirty="0" err="1">
                <a:solidFill>
                  <a:srgbClr val="000000"/>
                </a:solidFill>
                <a:effectLst/>
                <a:latin typeface="Arial" panose="020B0604020202020204" pitchFamily="34" charset="0"/>
                <a:ea typeface="游明朝" panose="02020400000000000000" pitchFamily="18" charset="-128"/>
              </a:rPr>
              <a:t>cho</a:t>
            </a:r>
            <a:r>
              <a:rPr lang="en-US" sz="2500" i="1" dirty="0">
                <a:solidFill>
                  <a:srgbClr val="000000"/>
                </a:solidFill>
                <a:effectLst/>
                <a:latin typeface="Arial" panose="020B0604020202020204" pitchFamily="34" charset="0"/>
                <a:ea typeface="游明朝" panose="02020400000000000000" pitchFamily="18" charset="-128"/>
              </a:rPr>
              <a:t> </a:t>
            </a:r>
            <a:r>
              <a:rPr lang="en-US" sz="2500" i="1" dirty="0" err="1">
                <a:solidFill>
                  <a:srgbClr val="000000"/>
                </a:solidFill>
                <a:effectLst/>
                <a:latin typeface="Arial" panose="020B0604020202020204" pitchFamily="34" charset="0"/>
                <a:ea typeface="游明朝" panose="02020400000000000000" pitchFamily="18" charset="-128"/>
              </a:rPr>
              <a:t>rằng</a:t>
            </a:r>
            <a:r>
              <a:rPr lang="en-US" sz="2500" i="1" dirty="0">
                <a:solidFill>
                  <a:srgbClr val="000000"/>
                </a:solidFill>
                <a:effectLst/>
                <a:latin typeface="Arial" panose="020B0604020202020204" pitchFamily="34" charset="0"/>
                <a:ea typeface="游明朝" panose="02020400000000000000" pitchFamily="18" charset="-128"/>
              </a:rPr>
              <a:t>: </a:t>
            </a:r>
            <a:endParaRPr lang="en-US" sz="2500" i="1" dirty="0">
              <a:solidFill>
                <a:srgbClr val="000000"/>
              </a:solidFill>
              <a:effectLst/>
              <a:latin typeface="Arial" panose="020B0604020202020204" pitchFamily="34" charset="0"/>
              <a:ea typeface="游明朝" panose="02020400000000000000" pitchFamily="18" charset="-128"/>
            </a:endParaRPr>
          </a:p>
          <a:p>
            <a:pPr marL="0" marR="0">
              <a:spcBef>
                <a:spcPts val="0"/>
              </a:spcBef>
            </a:pPr>
            <a:r>
              <a:rPr lang="en-US" sz="2500" b="1" i="1" dirty="0">
                <a:solidFill>
                  <a:srgbClr val="000000"/>
                </a:solidFill>
                <a:effectLst/>
                <a:latin typeface="Arial" panose="020B0604020202020204" pitchFamily="34" charset="0"/>
                <a:ea typeface="游明朝" panose="02020400000000000000" pitchFamily="18" charset="-128"/>
              </a:rPr>
              <a:t>“</a:t>
            </a:r>
            <a:r>
              <a:rPr lang="en-US" sz="2500" b="1" i="1" dirty="0" err="1">
                <a:solidFill>
                  <a:srgbClr val="000000"/>
                </a:solidFill>
                <a:effectLst/>
                <a:latin typeface="Arial" panose="020B0604020202020204" pitchFamily="34" charset="0"/>
                <a:ea typeface="游明朝" panose="02020400000000000000" pitchFamily="18" charset="-128"/>
              </a:rPr>
              <a:t>Vật</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nặng</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rơi</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nhanh</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hơn</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vật</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nhẹ</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vật</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càng</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nặng</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rơi</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càng</a:t>
            </a:r>
            <a:r>
              <a:rPr lang="en-US" sz="2500" b="1" i="1" dirty="0">
                <a:solidFill>
                  <a:srgbClr val="000000"/>
                </a:solidFill>
                <a:effectLst/>
                <a:latin typeface="Arial" panose="020B0604020202020204" pitchFamily="34" charset="0"/>
                <a:ea typeface="游明朝" panose="02020400000000000000" pitchFamily="18" charset="-128"/>
              </a:rPr>
              <a:t> </a:t>
            </a:r>
            <a:r>
              <a:rPr lang="en-US" sz="2500" b="1" i="1" dirty="0" err="1">
                <a:solidFill>
                  <a:srgbClr val="000000"/>
                </a:solidFill>
                <a:effectLst/>
                <a:latin typeface="Arial" panose="020B0604020202020204" pitchFamily="34" charset="0"/>
                <a:ea typeface="游明朝" panose="02020400000000000000" pitchFamily="18" charset="-128"/>
              </a:rPr>
              <a:t>nhanh</a:t>
            </a:r>
            <a:r>
              <a:rPr lang="en-US" sz="2500" b="1" i="1" dirty="0">
                <a:solidFill>
                  <a:srgbClr val="000000"/>
                </a:solidFill>
                <a:effectLst/>
                <a:latin typeface="Arial" panose="020B0604020202020204" pitchFamily="34" charset="0"/>
                <a:ea typeface="游明朝" panose="02020400000000000000" pitchFamily="18" charset="-128"/>
              </a:rPr>
              <a:t>" </a:t>
            </a:r>
            <a:endParaRPr lang="en-US" sz="2500" b="1" i="1" dirty="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38" name="TextBox 37"/>
          <p:cNvSpPr txBox="1"/>
          <p:nvPr/>
        </p:nvSpPr>
        <p:spPr>
          <a:xfrm>
            <a:off x="304800" y="5788534"/>
            <a:ext cx="11277600" cy="769441"/>
          </a:xfrm>
          <a:prstGeom prst="rect">
            <a:avLst/>
          </a:prstGeom>
          <a:noFill/>
        </p:spPr>
        <p:txBody>
          <a:bodyPr wrap="square">
            <a:spAutoFit/>
          </a:bodyPr>
          <a:lstStyle/>
          <a:p>
            <a:pPr algn="ctr"/>
            <a:r>
              <a:rPr lang="en-US" sz="2200">
                <a:solidFill>
                  <a:srgbClr val="000000"/>
                </a:solidFill>
                <a:effectLst/>
                <a:latin typeface="Arial" panose="020B0604020202020204" pitchFamily="34" charset="0"/>
                <a:ea typeface="游明朝" panose="02020400000000000000" pitchFamily="18" charset="-128"/>
              </a:rPr>
              <a:t>Ông đã lập luận: “Bốn hòn đá buộc lại với nhau, rơi nhanh gấp 4 lần một hòn đá cũng giống như xe kéo bằng bốn con ngựa chạy nhanh gấp 4 lần xe kéo bằng một con ngựa”</a:t>
            </a:r>
            <a:endParaRPr lang="en-US" sz="2200"/>
          </a:p>
        </p:txBody>
      </p:sp>
      <p:grpSp>
        <p:nvGrpSpPr>
          <p:cNvPr id="36" name="Group 35"/>
          <p:cNvGrpSpPr/>
          <p:nvPr/>
        </p:nvGrpSpPr>
        <p:grpSpPr>
          <a:xfrm>
            <a:off x="1112749" y="3122645"/>
            <a:ext cx="1157747" cy="2170244"/>
            <a:chOff x="3612841" y="2971800"/>
            <a:chExt cx="1157747" cy="2170244"/>
          </a:xfrm>
        </p:grpSpPr>
        <p:pic>
          <p:nvPicPr>
            <p:cNvPr id="10" name="Picture 9" descr="Shape&#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2868" t="15975" r="25804" b="12135"/>
            <a:stretch>
              <a:fillRect/>
            </a:stretch>
          </p:blipFill>
          <p:spPr>
            <a:xfrm>
              <a:off x="3612841" y="3984464"/>
              <a:ext cx="1157747" cy="1157580"/>
            </a:xfrm>
            <a:prstGeom prst="rect">
              <a:avLst/>
            </a:prstGeom>
          </p:spPr>
        </p:pic>
        <p:cxnSp>
          <p:nvCxnSpPr>
            <p:cNvPr id="14" name="Straight Connector 13"/>
            <p:cNvCxnSpPr/>
            <p:nvPr/>
          </p:nvCxnSpPr>
          <p:spPr>
            <a:xfrm>
              <a:off x="3612841" y="3838190"/>
              <a:ext cx="0" cy="53340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91000" y="2971800"/>
              <a:ext cx="0" cy="97265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70588" y="3586584"/>
              <a:ext cx="0" cy="73794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886200" y="3307671"/>
              <a:ext cx="0" cy="73794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495800" y="3307671"/>
              <a:ext cx="0" cy="73794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2572797" y="2678870"/>
            <a:ext cx="553014" cy="896150"/>
            <a:chOff x="5314385" y="2532850"/>
            <a:chExt cx="553014" cy="896150"/>
          </a:xfrm>
        </p:grpSpPr>
        <p:pic>
          <p:nvPicPr>
            <p:cNvPr id="25" name="Picture 24" descr="Shape&#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2868" t="15975" r="25804" b="12135"/>
            <a:stretch>
              <a:fillRect/>
            </a:stretch>
          </p:blipFill>
          <p:spPr>
            <a:xfrm>
              <a:off x="5314385" y="2876066"/>
              <a:ext cx="553014" cy="552934"/>
            </a:xfrm>
            <a:prstGeom prst="rect">
              <a:avLst/>
            </a:prstGeom>
          </p:spPr>
        </p:pic>
        <p:cxnSp>
          <p:nvCxnSpPr>
            <p:cNvPr id="30" name="Straight Connector 29"/>
            <p:cNvCxnSpPr/>
            <p:nvPr/>
          </p:nvCxnSpPr>
          <p:spPr>
            <a:xfrm>
              <a:off x="5605640" y="2532850"/>
              <a:ext cx="0" cy="356048"/>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29133" y="2692624"/>
              <a:ext cx="0" cy="34424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867399" y="2627553"/>
              <a:ext cx="0" cy="45720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690277" y="5349708"/>
            <a:ext cx="6150076" cy="369332"/>
          </a:xfrm>
          <a:prstGeom prst="rect">
            <a:avLst/>
          </a:prstGeom>
          <a:noFill/>
        </p:spPr>
        <p:txBody>
          <a:bodyPr wrap="square">
            <a:spAutoFit/>
          </a:bodyPr>
          <a:lstStyle/>
          <a:p>
            <a:pPr algn="ctr"/>
            <a:r>
              <a:rPr lang="en-US" sz="1800">
                <a:solidFill>
                  <a:srgbClr val="000000"/>
                </a:solidFill>
                <a:effectLst/>
                <a:latin typeface="Arial" panose="020B0604020202020204" pitchFamily="34" charset="0"/>
                <a:ea typeface="游明朝" panose="02020400000000000000" pitchFamily="18" charset="-128"/>
              </a:rPr>
              <a:t>Dựa trên quan sát suy luận</a:t>
            </a:r>
            <a:endParaRPr lang="en-US"/>
          </a:p>
        </p:txBody>
      </p:sp>
      <p:pic>
        <p:nvPicPr>
          <p:cNvPr id="33" name="Picture 32" descr="A group of white horses pulling a carriage&#10;&#10;Description automatically generated with low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4560" y="2696482"/>
            <a:ext cx="3976429" cy="2688231"/>
          </a:xfrm>
          <a:prstGeom prst="rect">
            <a:avLst/>
          </a:prstGeom>
        </p:spPr>
      </p:pic>
      <p:pic>
        <p:nvPicPr>
          <p:cNvPr id="34" name="Picture 33" descr="A person riding a horse carriage&#10;&#10;Description automatically generated with medium confidence"/>
          <p:cNvPicPr>
            <a:picLocks noChangeAspect="1"/>
          </p:cNvPicPr>
          <p:nvPr/>
        </p:nvPicPr>
        <p:blipFill rotWithShape="1">
          <a:blip r:embed="rId8" cstate="print">
            <a:extLst>
              <a:ext uri="{28A0092B-C50C-407E-A947-70E740481C1C}">
                <a14:useLocalDpi xmlns:a14="http://schemas.microsoft.com/office/drawing/2010/main" val="0"/>
              </a:ext>
            </a:extLst>
          </a:blip>
          <a:srcRect l="15684" t="4423" r="14385" b="4989"/>
          <a:stretch>
            <a:fillRect/>
          </a:stretch>
        </p:blipFill>
        <p:spPr>
          <a:xfrm flipH="1">
            <a:off x="4621737" y="2855803"/>
            <a:ext cx="2463587" cy="2178934"/>
          </a:xfrm>
          <a:prstGeom prst="rect">
            <a:avLst/>
          </a:prstGeom>
        </p:spPr>
      </p:pic>
      <p:grpSp>
        <p:nvGrpSpPr>
          <p:cNvPr id="35" name="Group 34"/>
          <p:cNvGrpSpPr/>
          <p:nvPr/>
        </p:nvGrpSpPr>
        <p:grpSpPr>
          <a:xfrm rot="16200000">
            <a:off x="7242622" y="3218850"/>
            <a:ext cx="1157747" cy="1399790"/>
            <a:chOff x="3612841" y="2971800"/>
            <a:chExt cx="1157747" cy="1399790"/>
          </a:xfrm>
        </p:grpSpPr>
        <p:cxnSp>
          <p:nvCxnSpPr>
            <p:cNvPr id="40" name="Straight Connector 39"/>
            <p:cNvCxnSpPr/>
            <p:nvPr/>
          </p:nvCxnSpPr>
          <p:spPr>
            <a:xfrm>
              <a:off x="3612841" y="3838190"/>
              <a:ext cx="0" cy="53340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191000" y="2971800"/>
              <a:ext cx="0" cy="97265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70588" y="3586584"/>
              <a:ext cx="0" cy="73794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86200" y="3307671"/>
              <a:ext cx="0" cy="73794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495800" y="3307671"/>
              <a:ext cx="0" cy="73794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rot="16200000">
            <a:off x="4123914" y="3891675"/>
            <a:ext cx="791496" cy="483002"/>
            <a:chOff x="5329133" y="2532850"/>
            <a:chExt cx="538266" cy="551903"/>
          </a:xfrm>
        </p:grpSpPr>
        <p:cxnSp>
          <p:nvCxnSpPr>
            <p:cNvPr id="50" name="Straight Connector 49"/>
            <p:cNvCxnSpPr/>
            <p:nvPr/>
          </p:nvCxnSpPr>
          <p:spPr>
            <a:xfrm>
              <a:off x="5605640" y="2532850"/>
              <a:ext cx="0" cy="356048"/>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329133" y="2692624"/>
              <a:ext cx="0" cy="34424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867399" y="2627553"/>
              <a:ext cx="0" cy="45720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0317821" cy="551822"/>
            <a:chOff x="-3007" y="2231322"/>
            <a:chExt cx="10253890" cy="770302"/>
          </a:xfrm>
        </p:grpSpPr>
        <p:grpSp>
          <p:nvGrpSpPr>
            <p:cNvPr id="5" name="Group 70"/>
            <p:cNvGrpSpPr/>
            <p:nvPr/>
          </p:nvGrpSpPr>
          <p:grpSpPr bwMode="auto">
            <a:xfrm>
              <a:off x="286108" y="2280389"/>
              <a:ext cx="7305332" cy="708275"/>
              <a:chOff x="564747" y="3403331"/>
              <a:chExt cx="3761905"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376190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IV</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Phương pháp nghiên cứu vật lí</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1129682" y="666498"/>
            <a:ext cx="496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Phương pháp thực nghiệm</a:t>
            </a:r>
            <a:endParaRPr lang="en-US" altLang="en-US" sz="2400" i="1">
              <a:solidFill>
                <a:srgbClr val="0070C0"/>
              </a:solidFill>
              <a:cs typeface="Arial" panose="020B0604020202020204" pitchFamily="34" charset="0"/>
            </a:endParaRPr>
          </a:p>
        </p:txBody>
      </p:sp>
      <p:grpSp>
        <p:nvGrpSpPr>
          <p:cNvPr id="20" name="Group 19"/>
          <p:cNvGrpSpPr/>
          <p:nvPr/>
        </p:nvGrpSpPr>
        <p:grpSpPr>
          <a:xfrm>
            <a:off x="304800" y="795275"/>
            <a:ext cx="785094" cy="258924"/>
            <a:chOff x="5867400" y="402866"/>
            <a:chExt cx="785094" cy="406303"/>
          </a:xfrm>
        </p:grpSpPr>
        <p:sp>
          <p:nvSpPr>
            <p:cNvPr id="21" name="Arrow: Pentagon 20"/>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8" name="Picture 27" descr="A picture containing sky, outdoor, building, tower&#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4854" r="8227"/>
          <a:stretch>
            <a:fillRect/>
          </a:stretch>
        </p:blipFill>
        <p:spPr>
          <a:xfrm>
            <a:off x="3468757" y="2726286"/>
            <a:ext cx="2590800" cy="3368195"/>
          </a:xfrm>
          <a:prstGeom prst="rect">
            <a:avLst/>
          </a:prstGeom>
        </p:spPr>
      </p:pic>
      <p:pic>
        <p:nvPicPr>
          <p:cNvPr id="29" name="Picture 28" descr="A picture containing graphical user interface&#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19476" t="23837" r="11708" b="4446"/>
          <a:stretch>
            <a:fillRect/>
          </a:stretch>
        </p:blipFill>
        <p:spPr>
          <a:xfrm>
            <a:off x="6228684" y="2700510"/>
            <a:ext cx="2590800" cy="3344642"/>
          </a:xfrm>
          <a:prstGeom prst="rect">
            <a:avLst/>
          </a:prstGeom>
        </p:spPr>
      </p:pic>
      <p:grpSp>
        <p:nvGrpSpPr>
          <p:cNvPr id="34" name="Group 33"/>
          <p:cNvGrpSpPr/>
          <p:nvPr/>
        </p:nvGrpSpPr>
        <p:grpSpPr>
          <a:xfrm>
            <a:off x="681764" y="2720541"/>
            <a:ext cx="3008593" cy="3267733"/>
            <a:chOff x="577027" y="1250242"/>
            <a:chExt cx="2823002" cy="3010055"/>
          </a:xfrm>
        </p:grpSpPr>
        <p:pic>
          <p:nvPicPr>
            <p:cNvPr id="35" name="Picture 34" descr="A picture containing text, person, person, dark&#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112" y="1250242"/>
              <a:ext cx="2361687" cy="3000733"/>
            </a:xfrm>
            <a:prstGeom prst="rect">
              <a:avLst/>
            </a:prstGeom>
          </p:spPr>
        </p:pic>
        <p:sp>
          <p:nvSpPr>
            <p:cNvPr id="36" name="TextBox 35"/>
            <p:cNvSpPr txBox="1"/>
            <p:nvPr/>
          </p:nvSpPr>
          <p:spPr>
            <a:xfrm>
              <a:off x="577027" y="3952520"/>
              <a:ext cx="2823002" cy="307777"/>
            </a:xfrm>
            <a:prstGeom prst="rect">
              <a:avLst/>
            </a:prstGeom>
            <a:noFill/>
          </p:spPr>
          <p:txBody>
            <a:bodyPr wrap="square">
              <a:spAutoFit/>
            </a:bodyPr>
            <a:lstStyle/>
            <a:p>
              <a:r>
                <a:rPr lang="en-US" altLang="en-US" sz="1400" i="1">
                  <a:solidFill>
                    <a:schemeClr val="bg1"/>
                  </a:solidFill>
                  <a:latin typeface="Arial" panose="020B0604020202020204" pitchFamily="34" charset="0"/>
                  <a:cs typeface="Arial" panose="020B0604020202020204" pitchFamily="34" charset="0"/>
                </a:rPr>
                <a:t>Galileo Galilei, 1564 - 1642</a:t>
              </a:r>
              <a:endParaRPr lang="en-US" sz="1400">
                <a:solidFill>
                  <a:schemeClr val="bg1"/>
                </a:solidFill>
              </a:endParaRPr>
            </a:p>
          </p:txBody>
        </p:sp>
      </p:grpSp>
      <p:pic>
        <p:nvPicPr>
          <p:cNvPr id="31" name="Picture 5" descr="empty-blue-rectang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1151301"/>
            <a:ext cx="11887200" cy="133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a:xfrm>
            <a:off x="304800" y="1143011"/>
            <a:ext cx="11277600" cy="1246495"/>
          </a:xfrm>
          <a:prstGeom prst="rect">
            <a:avLst/>
          </a:prstGeom>
          <a:noFill/>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Tại tháp nghiêng Pisa, Galilei đã thả rơi hai vật có khối lượng khác nhau (nhưng cùng hình dạng) cho thấy hai vật rơi và chạm đất cùng lúc.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spcBef>
                <a:spcPts val="0"/>
              </a:spcBef>
            </a:pPr>
            <a:r>
              <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Điều này đã bác bỏ quan niệm vật nặng rơi nhanh hơn vật nhẹ</a:t>
            </a:r>
            <a:endParaRPr lang="en-US" sz="2500" b="1">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2" name="Group 1"/>
          <p:cNvGrpSpPr/>
          <p:nvPr/>
        </p:nvGrpSpPr>
        <p:grpSpPr>
          <a:xfrm>
            <a:off x="8879537" y="3203350"/>
            <a:ext cx="3083862" cy="2450800"/>
            <a:chOff x="8879537" y="3203350"/>
            <a:chExt cx="3083862" cy="2120158"/>
          </a:xfrm>
        </p:grpSpPr>
        <p:pic>
          <p:nvPicPr>
            <p:cNvPr id="27" name="Picture 26" descr="empty-red-rectang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9537" y="3203350"/>
              <a:ext cx="3083862" cy="20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p:cNvSpPr txBox="1"/>
            <p:nvPr/>
          </p:nvSpPr>
          <p:spPr>
            <a:xfrm>
              <a:off x="9027901" y="3307572"/>
              <a:ext cx="2706900" cy="2015936"/>
            </a:xfrm>
            <a:prstGeom prst="rect">
              <a:avLst/>
            </a:prstGeom>
            <a:noFill/>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Phương pháp thực nghiệm là phương pháp quan trọng của Vật lí. </a:t>
              </a:r>
              <a:endParaRPr lang="en-US" sz="2500">
                <a:solidFill>
                  <a:srgbClr val="000000"/>
                </a:solidFill>
                <a:effectLst/>
                <a:latin typeface="Arial" panose="020B0604020202020204" pitchFamily="34" charset="0"/>
                <a:ea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p:cNvSpPr/>
          <p:nvPr/>
        </p:nvSpPr>
        <p:spPr>
          <a:xfrm>
            <a:off x="4043766" y="1484866"/>
            <a:ext cx="3236018" cy="1288406"/>
          </a:xfrm>
          <a:custGeom>
            <a:avLst/>
            <a:gdLst>
              <a:gd name="connsiteX0" fmla="*/ 0 w 2765970"/>
              <a:gd name="connsiteY0" fmla="*/ 165958 h 1659582"/>
              <a:gd name="connsiteX1" fmla="*/ 165958 w 2765970"/>
              <a:gd name="connsiteY1" fmla="*/ 0 h 1659582"/>
              <a:gd name="connsiteX2" fmla="*/ 2600012 w 2765970"/>
              <a:gd name="connsiteY2" fmla="*/ 0 h 1659582"/>
              <a:gd name="connsiteX3" fmla="*/ 2765970 w 2765970"/>
              <a:gd name="connsiteY3" fmla="*/ 165958 h 1659582"/>
              <a:gd name="connsiteX4" fmla="*/ 2765970 w 2765970"/>
              <a:gd name="connsiteY4" fmla="*/ 1493624 h 1659582"/>
              <a:gd name="connsiteX5" fmla="*/ 2600012 w 2765970"/>
              <a:gd name="connsiteY5" fmla="*/ 1659582 h 1659582"/>
              <a:gd name="connsiteX6" fmla="*/ 165958 w 2765970"/>
              <a:gd name="connsiteY6" fmla="*/ 1659582 h 1659582"/>
              <a:gd name="connsiteX7" fmla="*/ 0 w 2765970"/>
              <a:gd name="connsiteY7" fmla="*/ 1493624 h 1659582"/>
              <a:gd name="connsiteX8" fmla="*/ 0 w 276597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5970" h="1659582">
                <a:moveTo>
                  <a:pt x="0" y="165958"/>
                </a:moveTo>
                <a:cubicBezTo>
                  <a:pt x="0" y="74302"/>
                  <a:pt x="74302" y="0"/>
                  <a:pt x="165958" y="0"/>
                </a:cubicBezTo>
                <a:lnTo>
                  <a:pt x="2600012" y="0"/>
                </a:lnTo>
                <a:cubicBezTo>
                  <a:pt x="2691668" y="0"/>
                  <a:pt x="2765970" y="74302"/>
                  <a:pt x="2765970" y="165958"/>
                </a:cubicBezTo>
                <a:lnTo>
                  <a:pt x="2765970" y="1493624"/>
                </a:lnTo>
                <a:cubicBezTo>
                  <a:pt x="2765970" y="1585280"/>
                  <a:pt x="2691668" y="1659582"/>
                  <a:pt x="2600012" y="1659582"/>
                </a:cubicBezTo>
                <a:lnTo>
                  <a:pt x="165958" y="1659582"/>
                </a:lnTo>
                <a:cubicBezTo>
                  <a:pt x="74302" y="1659582"/>
                  <a:pt x="0" y="1585280"/>
                  <a:pt x="0" y="1493624"/>
                </a:cubicBezTo>
                <a:lnTo>
                  <a:pt x="0" y="165958"/>
                </a:lnTo>
                <a:close/>
              </a:path>
            </a:pathLst>
          </a:cu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1. Xác định vấn đề cần nghiên cứu</a:t>
            </a:r>
            <a:endParaRPr lang="en-US" sz="2400" kern="1200">
              <a:latin typeface="Arial" panose="020B0604020202020204" pitchFamily="34" charset="0"/>
              <a:cs typeface="Arial" panose="020B0604020202020204" pitchFamily="34" charset="0"/>
            </a:endParaRPr>
          </a:p>
        </p:txBody>
      </p:sp>
      <p:sp>
        <p:nvSpPr>
          <p:cNvPr id="18" name="Freeform: Shape 17"/>
          <p:cNvSpPr/>
          <p:nvPr/>
        </p:nvSpPr>
        <p:spPr>
          <a:xfrm rot="1472020">
            <a:off x="7906115" y="2047856"/>
            <a:ext cx="586385" cy="685960"/>
          </a:xfrm>
          <a:custGeom>
            <a:avLst/>
            <a:gdLst>
              <a:gd name="connsiteX0" fmla="*/ 0 w 586385"/>
              <a:gd name="connsiteY0" fmla="*/ 137192 h 685960"/>
              <a:gd name="connsiteX1" fmla="*/ 293193 w 586385"/>
              <a:gd name="connsiteY1" fmla="*/ 137192 h 685960"/>
              <a:gd name="connsiteX2" fmla="*/ 293193 w 586385"/>
              <a:gd name="connsiteY2" fmla="*/ 0 h 685960"/>
              <a:gd name="connsiteX3" fmla="*/ 586385 w 586385"/>
              <a:gd name="connsiteY3" fmla="*/ 342980 h 685960"/>
              <a:gd name="connsiteX4" fmla="*/ 293193 w 586385"/>
              <a:gd name="connsiteY4" fmla="*/ 685960 h 685960"/>
              <a:gd name="connsiteX5" fmla="*/ 293193 w 586385"/>
              <a:gd name="connsiteY5" fmla="*/ 548768 h 685960"/>
              <a:gd name="connsiteX6" fmla="*/ 0 w 586385"/>
              <a:gd name="connsiteY6" fmla="*/ 548768 h 685960"/>
              <a:gd name="connsiteX7" fmla="*/ 0 w 586385"/>
              <a:gd name="connsiteY7" fmla="*/ 137192 h 68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385" h="685960">
                <a:moveTo>
                  <a:pt x="0" y="137192"/>
                </a:moveTo>
                <a:lnTo>
                  <a:pt x="293193" y="137192"/>
                </a:lnTo>
                <a:lnTo>
                  <a:pt x="293193" y="0"/>
                </a:lnTo>
                <a:lnTo>
                  <a:pt x="586385" y="342980"/>
                </a:lnTo>
                <a:lnTo>
                  <a:pt x="293193" y="685960"/>
                </a:lnTo>
                <a:lnTo>
                  <a:pt x="293193" y="548768"/>
                </a:lnTo>
                <a:lnTo>
                  <a:pt x="0" y="548768"/>
                </a:lnTo>
                <a:lnTo>
                  <a:pt x="0" y="137192"/>
                </a:lnTo>
                <a:close/>
              </a:path>
            </a:pathLst>
          </a:cu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1">
            <a:scrgbClr r="0" g="0" b="0"/>
          </a:fillRef>
          <a:effectRef idx="0">
            <a:scrgbClr r="0" g="0" b="0"/>
          </a:effectRef>
          <a:fontRef idx="minor">
            <a:schemeClr val="lt1"/>
          </a:fontRef>
        </p:style>
        <p:txBody>
          <a:bodyPr spcFirstLastPara="0" vert="horz" wrap="square" lIns="0" tIns="137192" rIns="175915" bIns="137192" numCol="1" spcCol="1270" anchor="ctr" anchorCtr="0">
            <a:noAutofit/>
          </a:bodyPr>
          <a:lstStyle/>
          <a:p>
            <a:pPr marL="0" lvl="0" indent="0" algn="ctr" defTabSz="889000">
              <a:lnSpc>
                <a:spcPct val="90000"/>
              </a:lnSpc>
              <a:spcBef>
                <a:spcPct val="0"/>
              </a:spcBef>
              <a:spcAft>
                <a:spcPct val="35000"/>
              </a:spcAft>
              <a:buNone/>
            </a:pPr>
            <a:endParaRPr lang="en-US" sz="2000" kern="1200">
              <a:latin typeface="Arial" panose="020B0604020202020204" pitchFamily="34" charset="0"/>
              <a:cs typeface="Arial" panose="020B0604020202020204" pitchFamily="34" charset="0"/>
            </a:endParaRPr>
          </a:p>
        </p:txBody>
      </p:sp>
      <p:sp>
        <p:nvSpPr>
          <p:cNvPr id="19" name="Freeform: Shape 18"/>
          <p:cNvSpPr/>
          <p:nvPr/>
        </p:nvSpPr>
        <p:spPr>
          <a:xfrm>
            <a:off x="8352488" y="2896356"/>
            <a:ext cx="2765970" cy="1288406"/>
          </a:xfrm>
          <a:custGeom>
            <a:avLst/>
            <a:gdLst>
              <a:gd name="connsiteX0" fmla="*/ 0 w 2765970"/>
              <a:gd name="connsiteY0" fmla="*/ 165958 h 1659582"/>
              <a:gd name="connsiteX1" fmla="*/ 165958 w 2765970"/>
              <a:gd name="connsiteY1" fmla="*/ 0 h 1659582"/>
              <a:gd name="connsiteX2" fmla="*/ 2600012 w 2765970"/>
              <a:gd name="connsiteY2" fmla="*/ 0 h 1659582"/>
              <a:gd name="connsiteX3" fmla="*/ 2765970 w 2765970"/>
              <a:gd name="connsiteY3" fmla="*/ 165958 h 1659582"/>
              <a:gd name="connsiteX4" fmla="*/ 2765970 w 2765970"/>
              <a:gd name="connsiteY4" fmla="*/ 1493624 h 1659582"/>
              <a:gd name="connsiteX5" fmla="*/ 2600012 w 2765970"/>
              <a:gd name="connsiteY5" fmla="*/ 1659582 h 1659582"/>
              <a:gd name="connsiteX6" fmla="*/ 165958 w 2765970"/>
              <a:gd name="connsiteY6" fmla="*/ 1659582 h 1659582"/>
              <a:gd name="connsiteX7" fmla="*/ 0 w 2765970"/>
              <a:gd name="connsiteY7" fmla="*/ 1493624 h 1659582"/>
              <a:gd name="connsiteX8" fmla="*/ 0 w 276597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5970" h="1659582">
                <a:moveTo>
                  <a:pt x="0" y="165958"/>
                </a:moveTo>
                <a:cubicBezTo>
                  <a:pt x="0" y="74302"/>
                  <a:pt x="74302" y="0"/>
                  <a:pt x="165958" y="0"/>
                </a:cubicBezTo>
                <a:lnTo>
                  <a:pt x="2600012" y="0"/>
                </a:lnTo>
                <a:cubicBezTo>
                  <a:pt x="2691668" y="0"/>
                  <a:pt x="2765970" y="74302"/>
                  <a:pt x="2765970" y="165958"/>
                </a:cubicBezTo>
                <a:lnTo>
                  <a:pt x="2765970" y="1493624"/>
                </a:lnTo>
                <a:cubicBezTo>
                  <a:pt x="2765970" y="1585280"/>
                  <a:pt x="2691668" y="1659582"/>
                  <a:pt x="2600012" y="1659582"/>
                </a:cubicBezTo>
                <a:lnTo>
                  <a:pt x="165958" y="1659582"/>
                </a:lnTo>
                <a:cubicBezTo>
                  <a:pt x="74302" y="1659582"/>
                  <a:pt x="0" y="1585280"/>
                  <a:pt x="0" y="1493624"/>
                </a:cubicBezTo>
                <a:lnTo>
                  <a:pt x="0" y="165958"/>
                </a:lnTo>
                <a:close/>
              </a:path>
            </a:pathLst>
          </a:cu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2. Quan sát, thu thập thông tin</a:t>
            </a:r>
            <a:endParaRPr lang="en-US" sz="2400" kern="1200">
              <a:latin typeface="Arial" panose="020B0604020202020204" pitchFamily="34" charset="0"/>
              <a:cs typeface="Arial" panose="020B0604020202020204" pitchFamily="34" charset="0"/>
            </a:endParaRPr>
          </a:p>
        </p:txBody>
      </p:sp>
      <p:sp>
        <p:nvSpPr>
          <p:cNvPr id="20" name="Freeform: Shape 19"/>
          <p:cNvSpPr/>
          <p:nvPr/>
        </p:nvSpPr>
        <p:spPr>
          <a:xfrm>
            <a:off x="9028497" y="4397089"/>
            <a:ext cx="685961" cy="586386"/>
          </a:xfrm>
          <a:custGeom>
            <a:avLst/>
            <a:gdLst>
              <a:gd name="connsiteX0" fmla="*/ 0 w 586385"/>
              <a:gd name="connsiteY0" fmla="*/ 137192 h 685960"/>
              <a:gd name="connsiteX1" fmla="*/ 293193 w 586385"/>
              <a:gd name="connsiteY1" fmla="*/ 137192 h 685960"/>
              <a:gd name="connsiteX2" fmla="*/ 293193 w 586385"/>
              <a:gd name="connsiteY2" fmla="*/ 0 h 685960"/>
              <a:gd name="connsiteX3" fmla="*/ 586385 w 586385"/>
              <a:gd name="connsiteY3" fmla="*/ 342980 h 685960"/>
              <a:gd name="connsiteX4" fmla="*/ 293193 w 586385"/>
              <a:gd name="connsiteY4" fmla="*/ 685960 h 685960"/>
              <a:gd name="connsiteX5" fmla="*/ 293193 w 586385"/>
              <a:gd name="connsiteY5" fmla="*/ 548768 h 685960"/>
              <a:gd name="connsiteX6" fmla="*/ 0 w 586385"/>
              <a:gd name="connsiteY6" fmla="*/ 548768 h 685960"/>
              <a:gd name="connsiteX7" fmla="*/ 0 w 586385"/>
              <a:gd name="connsiteY7" fmla="*/ 137192 h 68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385" h="685960">
                <a:moveTo>
                  <a:pt x="469108" y="1"/>
                </a:moveTo>
                <a:lnTo>
                  <a:pt x="469108" y="342981"/>
                </a:lnTo>
                <a:lnTo>
                  <a:pt x="586385" y="342981"/>
                </a:lnTo>
                <a:lnTo>
                  <a:pt x="293193" y="685959"/>
                </a:lnTo>
                <a:lnTo>
                  <a:pt x="0" y="342981"/>
                </a:lnTo>
                <a:lnTo>
                  <a:pt x="117277" y="342981"/>
                </a:lnTo>
                <a:lnTo>
                  <a:pt x="117277" y="1"/>
                </a:lnTo>
                <a:lnTo>
                  <a:pt x="469108" y="1"/>
                </a:lnTo>
                <a:close/>
              </a:path>
            </a:pathLst>
          </a:cu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1">
            <a:scrgbClr r="0" g="0" b="0"/>
          </a:fillRef>
          <a:effectRef idx="0">
            <a:scrgbClr r="0" g="0" b="0"/>
          </a:effectRef>
          <a:fontRef idx="minor">
            <a:schemeClr val="lt1"/>
          </a:fontRef>
        </p:style>
        <p:txBody>
          <a:bodyPr spcFirstLastPara="0" vert="horz" wrap="square" lIns="137193" tIns="1" rIns="137192" bIns="175915" numCol="1" spcCol="1270" anchor="ctr" anchorCtr="0">
            <a:noAutofit/>
          </a:bodyPr>
          <a:lstStyle/>
          <a:p>
            <a:pPr marL="0" lvl="0" indent="0" algn="ctr" defTabSz="889000">
              <a:lnSpc>
                <a:spcPct val="90000"/>
              </a:lnSpc>
              <a:spcBef>
                <a:spcPct val="0"/>
              </a:spcBef>
              <a:spcAft>
                <a:spcPct val="35000"/>
              </a:spcAft>
              <a:buNone/>
            </a:pPr>
            <a:endParaRPr lang="en-US" sz="2000" kern="1200">
              <a:latin typeface="Arial" panose="020B0604020202020204" pitchFamily="34" charset="0"/>
              <a:cs typeface="Arial" panose="020B0604020202020204" pitchFamily="34" charset="0"/>
            </a:endParaRPr>
          </a:p>
        </p:txBody>
      </p:sp>
      <p:sp>
        <p:nvSpPr>
          <p:cNvPr id="21" name="Freeform: Shape 20"/>
          <p:cNvSpPr/>
          <p:nvPr/>
        </p:nvSpPr>
        <p:spPr>
          <a:xfrm>
            <a:off x="6969503" y="5195803"/>
            <a:ext cx="2765970" cy="1288406"/>
          </a:xfrm>
          <a:custGeom>
            <a:avLst/>
            <a:gdLst>
              <a:gd name="connsiteX0" fmla="*/ 0 w 2765970"/>
              <a:gd name="connsiteY0" fmla="*/ 165958 h 1659582"/>
              <a:gd name="connsiteX1" fmla="*/ 165958 w 2765970"/>
              <a:gd name="connsiteY1" fmla="*/ 0 h 1659582"/>
              <a:gd name="connsiteX2" fmla="*/ 2600012 w 2765970"/>
              <a:gd name="connsiteY2" fmla="*/ 0 h 1659582"/>
              <a:gd name="connsiteX3" fmla="*/ 2765970 w 2765970"/>
              <a:gd name="connsiteY3" fmla="*/ 165958 h 1659582"/>
              <a:gd name="connsiteX4" fmla="*/ 2765970 w 2765970"/>
              <a:gd name="connsiteY4" fmla="*/ 1493624 h 1659582"/>
              <a:gd name="connsiteX5" fmla="*/ 2600012 w 2765970"/>
              <a:gd name="connsiteY5" fmla="*/ 1659582 h 1659582"/>
              <a:gd name="connsiteX6" fmla="*/ 165958 w 2765970"/>
              <a:gd name="connsiteY6" fmla="*/ 1659582 h 1659582"/>
              <a:gd name="connsiteX7" fmla="*/ 0 w 2765970"/>
              <a:gd name="connsiteY7" fmla="*/ 1493624 h 1659582"/>
              <a:gd name="connsiteX8" fmla="*/ 0 w 276597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5970" h="1659582">
                <a:moveTo>
                  <a:pt x="0" y="165958"/>
                </a:moveTo>
                <a:cubicBezTo>
                  <a:pt x="0" y="74302"/>
                  <a:pt x="74302" y="0"/>
                  <a:pt x="165958" y="0"/>
                </a:cubicBezTo>
                <a:lnTo>
                  <a:pt x="2600012" y="0"/>
                </a:lnTo>
                <a:cubicBezTo>
                  <a:pt x="2691668" y="0"/>
                  <a:pt x="2765970" y="74302"/>
                  <a:pt x="2765970" y="165958"/>
                </a:cubicBezTo>
                <a:lnTo>
                  <a:pt x="2765970" y="1493624"/>
                </a:lnTo>
                <a:cubicBezTo>
                  <a:pt x="2765970" y="1585280"/>
                  <a:pt x="2691668" y="1659582"/>
                  <a:pt x="2600012" y="1659582"/>
                </a:cubicBezTo>
                <a:lnTo>
                  <a:pt x="165958" y="1659582"/>
                </a:lnTo>
                <a:cubicBezTo>
                  <a:pt x="74302" y="1659582"/>
                  <a:pt x="0" y="1585280"/>
                  <a:pt x="0" y="1493624"/>
                </a:cubicBezTo>
                <a:lnTo>
                  <a:pt x="0" y="165958"/>
                </a:lnTo>
                <a:close/>
              </a:path>
            </a:pathLst>
          </a:cu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3. Đưa ra dự đoán</a:t>
            </a:r>
            <a:endParaRPr lang="en-US" sz="2400" kern="1200">
              <a:latin typeface="Arial" panose="020B0604020202020204" pitchFamily="34" charset="0"/>
              <a:cs typeface="Arial" panose="020B0604020202020204" pitchFamily="34" charset="0"/>
            </a:endParaRPr>
          </a:p>
        </p:txBody>
      </p:sp>
      <p:sp>
        <p:nvSpPr>
          <p:cNvPr id="22" name="Freeform: Shape 21"/>
          <p:cNvSpPr/>
          <p:nvPr/>
        </p:nvSpPr>
        <p:spPr>
          <a:xfrm>
            <a:off x="5785448" y="5481479"/>
            <a:ext cx="586385" cy="685960"/>
          </a:xfrm>
          <a:custGeom>
            <a:avLst/>
            <a:gdLst>
              <a:gd name="connsiteX0" fmla="*/ 0 w 586385"/>
              <a:gd name="connsiteY0" fmla="*/ 137192 h 685960"/>
              <a:gd name="connsiteX1" fmla="*/ 293193 w 586385"/>
              <a:gd name="connsiteY1" fmla="*/ 137192 h 685960"/>
              <a:gd name="connsiteX2" fmla="*/ 293193 w 586385"/>
              <a:gd name="connsiteY2" fmla="*/ 0 h 685960"/>
              <a:gd name="connsiteX3" fmla="*/ 586385 w 586385"/>
              <a:gd name="connsiteY3" fmla="*/ 342980 h 685960"/>
              <a:gd name="connsiteX4" fmla="*/ 293193 w 586385"/>
              <a:gd name="connsiteY4" fmla="*/ 685960 h 685960"/>
              <a:gd name="connsiteX5" fmla="*/ 293193 w 586385"/>
              <a:gd name="connsiteY5" fmla="*/ 548768 h 685960"/>
              <a:gd name="connsiteX6" fmla="*/ 0 w 586385"/>
              <a:gd name="connsiteY6" fmla="*/ 548768 h 685960"/>
              <a:gd name="connsiteX7" fmla="*/ 0 w 586385"/>
              <a:gd name="connsiteY7" fmla="*/ 137192 h 68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385" h="685960">
                <a:moveTo>
                  <a:pt x="586385" y="548768"/>
                </a:moveTo>
                <a:lnTo>
                  <a:pt x="293192" y="548768"/>
                </a:lnTo>
                <a:lnTo>
                  <a:pt x="293192" y="685960"/>
                </a:lnTo>
                <a:lnTo>
                  <a:pt x="0" y="342980"/>
                </a:lnTo>
                <a:lnTo>
                  <a:pt x="293192" y="0"/>
                </a:lnTo>
                <a:lnTo>
                  <a:pt x="293192" y="137192"/>
                </a:lnTo>
                <a:lnTo>
                  <a:pt x="586385" y="137192"/>
                </a:lnTo>
                <a:lnTo>
                  <a:pt x="586385" y="548768"/>
                </a:lnTo>
                <a:close/>
              </a:path>
            </a:pathLst>
          </a:cu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1">
            <a:scrgbClr r="0" g="0" b="0"/>
          </a:fillRef>
          <a:effectRef idx="0">
            <a:scrgbClr r="0" g="0" b="0"/>
          </a:effectRef>
          <a:fontRef idx="minor">
            <a:schemeClr val="lt1"/>
          </a:fontRef>
        </p:style>
        <p:txBody>
          <a:bodyPr spcFirstLastPara="0" vert="horz" wrap="square" lIns="175915" tIns="137192" rIns="0" bIns="137191" numCol="1" spcCol="1270" anchor="ctr" anchorCtr="0">
            <a:noAutofit/>
          </a:bodyPr>
          <a:lstStyle/>
          <a:p>
            <a:pPr marL="0" lvl="0" indent="0" algn="ctr" defTabSz="889000">
              <a:lnSpc>
                <a:spcPct val="90000"/>
              </a:lnSpc>
              <a:spcBef>
                <a:spcPct val="0"/>
              </a:spcBef>
              <a:spcAft>
                <a:spcPct val="35000"/>
              </a:spcAft>
              <a:buNone/>
            </a:pPr>
            <a:endParaRPr lang="en-US" sz="2000" kern="1200">
              <a:latin typeface="Arial" panose="020B0604020202020204" pitchFamily="34" charset="0"/>
              <a:cs typeface="Arial" panose="020B0604020202020204" pitchFamily="34" charset="0"/>
            </a:endParaRPr>
          </a:p>
        </p:txBody>
      </p:sp>
      <p:sp>
        <p:nvSpPr>
          <p:cNvPr id="23" name="Freeform: Shape 22"/>
          <p:cNvSpPr/>
          <p:nvPr/>
        </p:nvSpPr>
        <p:spPr>
          <a:xfrm>
            <a:off x="2476352" y="5178413"/>
            <a:ext cx="2765970" cy="1288406"/>
          </a:xfrm>
          <a:custGeom>
            <a:avLst/>
            <a:gdLst>
              <a:gd name="connsiteX0" fmla="*/ 0 w 2765970"/>
              <a:gd name="connsiteY0" fmla="*/ 165958 h 1659582"/>
              <a:gd name="connsiteX1" fmla="*/ 165958 w 2765970"/>
              <a:gd name="connsiteY1" fmla="*/ 0 h 1659582"/>
              <a:gd name="connsiteX2" fmla="*/ 2600012 w 2765970"/>
              <a:gd name="connsiteY2" fmla="*/ 0 h 1659582"/>
              <a:gd name="connsiteX3" fmla="*/ 2765970 w 2765970"/>
              <a:gd name="connsiteY3" fmla="*/ 165958 h 1659582"/>
              <a:gd name="connsiteX4" fmla="*/ 2765970 w 2765970"/>
              <a:gd name="connsiteY4" fmla="*/ 1493624 h 1659582"/>
              <a:gd name="connsiteX5" fmla="*/ 2600012 w 2765970"/>
              <a:gd name="connsiteY5" fmla="*/ 1659582 h 1659582"/>
              <a:gd name="connsiteX6" fmla="*/ 165958 w 2765970"/>
              <a:gd name="connsiteY6" fmla="*/ 1659582 h 1659582"/>
              <a:gd name="connsiteX7" fmla="*/ 0 w 2765970"/>
              <a:gd name="connsiteY7" fmla="*/ 1493624 h 1659582"/>
              <a:gd name="connsiteX8" fmla="*/ 0 w 276597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5970" h="1659582">
                <a:moveTo>
                  <a:pt x="0" y="165958"/>
                </a:moveTo>
                <a:cubicBezTo>
                  <a:pt x="0" y="74302"/>
                  <a:pt x="74302" y="0"/>
                  <a:pt x="165958" y="0"/>
                </a:cubicBezTo>
                <a:lnTo>
                  <a:pt x="2600012" y="0"/>
                </a:lnTo>
                <a:cubicBezTo>
                  <a:pt x="2691668" y="0"/>
                  <a:pt x="2765970" y="74302"/>
                  <a:pt x="2765970" y="165958"/>
                </a:cubicBezTo>
                <a:lnTo>
                  <a:pt x="2765970" y="1493624"/>
                </a:lnTo>
                <a:cubicBezTo>
                  <a:pt x="2765970" y="1585280"/>
                  <a:pt x="2691668" y="1659582"/>
                  <a:pt x="2600012" y="1659582"/>
                </a:cubicBezTo>
                <a:lnTo>
                  <a:pt x="165958" y="1659582"/>
                </a:lnTo>
                <a:cubicBezTo>
                  <a:pt x="74302" y="1659582"/>
                  <a:pt x="0" y="1585280"/>
                  <a:pt x="0" y="1493624"/>
                </a:cubicBezTo>
                <a:lnTo>
                  <a:pt x="0" y="165958"/>
                </a:lnTo>
                <a:close/>
              </a:path>
            </a:pathLst>
          </a:cu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4. Thí nghiệm kiểm tra dự đoán</a:t>
            </a:r>
            <a:endParaRPr lang="en-US" sz="2400" kern="1200">
              <a:latin typeface="Arial" panose="020B0604020202020204" pitchFamily="34" charset="0"/>
              <a:cs typeface="Arial" panose="020B0604020202020204" pitchFamily="34" charset="0"/>
            </a:endParaRPr>
          </a:p>
        </p:txBody>
      </p:sp>
      <p:sp>
        <p:nvSpPr>
          <p:cNvPr id="24" name="Freeform: Shape 23"/>
          <p:cNvSpPr/>
          <p:nvPr/>
        </p:nvSpPr>
        <p:spPr>
          <a:xfrm rot="2283305">
            <a:off x="1597263" y="4502587"/>
            <a:ext cx="586386" cy="685961"/>
          </a:xfrm>
          <a:custGeom>
            <a:avLst/>
            <a:gdLst>
              <a:gd name="connsiteX0" fmla="*/ 0 w 586385"/>
              <a:gd name="connsiteY0" fmla="*/ 137192 h 685960"/>
              <a:gd name="connsiteX1" fmla="*/ 293193 w 586385"/>
              <a:gd name="connsiteY1" fmla="*/ 137192 h 685960"/>
              <a:gd name="connsiteX2" fmla="*/ 293193 w 586385"/>
              <a:gd name="connsiteY2" fmla="*/ 0 h 685960"/>
              <a:gd name="connsiteX3" fmla="*/ 586385 w 586385"/>
              <a:gd name="connsiteY3" fmla="*/ 342980 h 685960"/>
              <a:gd name="connsiteX4" fmla="*/ 293193 w 586385"/>
              <a:gd name="connsiteY4" fmla="*/ 685960 h 685960"/>
              <a:gd name="connsiteX5" fmla="*/ 293193 w 586385"/>
              <a:gd name="connsiteY5" fmla="*/ 548768 h 685960"/>
              <a:gd name="connsiteX6" fmla="*/ 0 w 586385"/>
              <a:gd name="connsiteY6" fmla="*/ 548768 h 685960"/>
              <a:gd name="connsiteX7" fmla="*/ 0 w 586385"/>
              <a:gd name="connsiteY7" fmla="*/ 137192 h 68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385" h="685960">
                <a:moveTo>
                  <a:pt x="586385" y="548768"/>
                </a:moveTo>
                <a:lnTo>
                  <a:pt x="293192" y="548768"/>
                </a:lnTo>
                <a:lnTo>
                  <a:pt x="293192" y="685960"/>
                </a:lnTo>
                <a:lnTo>
                  <a:pt x="0" y="342980"/>
                </a:lnTo>
                <a:lnTo>
                  <a:pt x="293192" y="0"/>
                </a:lnTo>
                <a:lnTo>
                  <a:pt x="293192" y="137192"/>
                </a:lnTo>
                <a:lnTo>
                  <a:pt x="586385" y="137192"/>
                </a:lnTo>
                <a:lnTo>
                  <a:pt x="586385" y="548768"/>
                </a:lnTo>
                <a:close/>
              </a:path>
            </a:pathLst>
          </a:cu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1">
            <a:scrgbClr r="0" g="0" b="0"/>
          </a:fillRef>
          <a:effectRef idx="0">
            <a:scrgbClr r="0" g="0" b="0"/>
          </a:effectRef>
          <a:fontRef idx="minor">
            <a:schemeClr val="lt1"/>
          </a:fontRef>
        </p:style>
        <p:txBody>
          <a:bodyPr spcFirstLastPara="0" vert="horz" wrap="square" lIns="175915" tIns="137193" rIns="1" bIns="137191" numCol="1" spcCol="1270" anchor="ctr" anchorCtr="0">
            <a:noAutofit/>
          </a:bodyPr>
          <a:lstStyle/>
          <a:p>
            <a:pPr marL="0" lvl="0" indent="0" algn="ctr" defTabSz="889000">
              <a:lnSpc>
                <a:spcPct val="90000"/>
              </a:lnSpc>
              <a:spcBef>
                <a:spcPct val="0"/>
              </a:spcBef>
              <a:spcAft>
                <a:spcPct val="35000"/>
              </a:spcAft>
              <a:buNone/>
            </a:pPr>
            <a:endParaRPr lang="en-US" sz="2000" kern="1200">
              <a:latin typeface="Arial" panose="020B0604020202020204" pitchFamily="34" charset="0"/>
              <a:cs typeface="Arial" panose="020B0604020202020204" pitchFamily="34" charset="0"/>
            </a:endParaRPr>
          </a:p>
        </p:txBody>
      </p:sp>
      <p:sp>
        <p:nvSpPr>
          <p:cNvPr id="25" name="Freeform: Shape 24"/>
          <p:cNvSpPr/>
          <p:nvPr/>
        </p:nvSpPr>
        <p:spPr>
          <a:xfrm>
            <a:off x="918649" y="3022562"/>
            <a:ext cx="2223840" cy="1288406"/>
          </a:xfrm>
          <a:custGeom>
            <a:avLst/>
            <a:gdLst>
              <a:gd name="connsiteX0" fmla="*/ 0 w 2223840"/>
              <a:gd name="connsiteY0" fmla="*/ 165958 h 1659582"/>
              <a:gd name="connsiteX1" fmla="*/ 165958 w 2223840"/>
              <a:gd name="connsiteY1" fmla="*/ 0 h 1659582"/>
              <a:gd name="connsiteX2" fmla="*/ 2057882 w 2223840"/>
              <a:gd name="connsiteY2" fmla="*/ 0 h 1659582"/>
              <a:gd name="connsiteX3" fmla="*/ 2223840 w 2223840"/>
              <a:gd name="connsiteY3" fmla="*/ 165958 h 1659582"/>
              <a:gd name="connsiteX4" fmla="*/ 2223840 w 2223840"/>
              <a:gd name="connsiteY4" fmla="*/ 1493624 h 1659582"/>
              <a:gd name="connsiteX5" fmla="*/ 2057882 w 2223840"/>
              <a:gd name="connsiteY5" fmla="*/ 1659582 h 1659582"/>
              <a:gd name="connsiteX6" fmla="*/ 165958 w 2223840"/>
              <a:gd name="connsiteY6" fmla="*/ 1659582 h 1659582"/>
              <a:gd name="connsiteX7" fmla="*/ 0 w 2223840"/>
              <a:gd name="connsiteY7" fmla="*/ 1493624 h 1659582"/>
              <a:gd name="connsiteX8" fmla="*/ 0 w 222384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840" h="1659582">
                <a:moveTo>
                  <a:pt x="0" y="165958"/>
                </a:moveTo>
                <a:cubicBezTo>
                  <a:pt x="0" y="74302"/>
                  <a:pt x="74302" y="0"/>
                  <a:pt x="165958" y="0"/>
                </a:cubicBezTo>
                <a:lnTo>
                  <a:pt x="2057882" y="0"/>
                </a:lnTo>
                <a:cubicBezTo>
                  <a:pt x="2149538" y="0"/>
                  <a:pt x="2223840" y="74302"/>
                  <a:pt x="2223840" y="165958"/>
                </a:cubicBezTo>
                <a:lnTo>
                  <a:pt x="2223840" y="1493624"/>
                </a:lnTo>
                <a:cubicBezTo>
                  <a:pt x="2223840" y="1585280"/>
                  <a:pt x="2149538" y="1659582"/>
                  <a:pt x="2057882" y="1659582"/>
                </a:cubicBezTo>
                <a:lnTo>
                  <a:pt x="165958" y="1659582"/>
                </a:lnTo>
                <a:cubicBezTo>
                  <a:pt x="74302" y="1659582"/>
                  <a:pt x="0" y="1585280"/>
                  <a:pt x="0" y="1493624"/>
                </a:cubicBezTo>
                <a:lnTo>
                  <a:pt x="0" y="165958"/>
                </a:lnTo>
                <a:close/>
              </a:path>
            </a:pathLst>
          </a:cu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5. Kết luận.</a:t>
            </a:r>
            <a:endParaRPr lang="en-US" sz="2400" kern="1200">
              <a:latin typeface="Arial" panose="020B0604020202020204" pitchFamily="34" charset="0"/>
              <a:cs typeface="Arial" panose="020B0604020202020204" pitchFamily="34" charset="0"/>
            </a:endParaRPr>
          </a:p>
        </p:txBody>
      </p:sp>
      <p:grpSp>
        <p:nvGrpSpPr>
          <p:cNvPr id="26" name="Group 25"/>
          <p:cNvGrpSpPr/>
          <p:nvPr/>
        </p:nvGrpSpPr>
        <p:grpSpPr>
          <a:xfrm>
            <a:off x="-107020" y="65599"/>
            <a:ext cx="10317821" cy="551822"/>
            <a:chOff x="-3007" y="2231322"/>
            <a:chExt cx="10253890" cy="770302"/>
          </a:xfrm>
        </p:grpSpPr>
        <p:grpSp>
          <p:nvGrpSpPr>
            <p:cNvPr id="27" name="Group 70"/>
            <p:cNvGrpSpPr/>
            <p:nvPr/>
          </p:nvGrpSpPr>
          <p:grpSpPr bwMode="auto">
            <a:xfrm>
              <a:off x="286108" y="2280389"/>
              <a:ext cx="7305332" cy="708275"/>
              <a:chOff x="564747" y="3403331"/>
              <a:chExt cx="3761905" cy="1364238"/>
            </a:xfrm>
          </p:grpSpPr>
          <p:pic>
            <p:nvPicPr>
              <p:cNvPr id="30"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376190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TextBox 27"/>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IV</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29"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Phương pháp nghiên cứu vật lí</a:t>
              </a:r>
              <a:endParaRPr lang="en-US" sz="2800" dirty="0">
                <a:cs typeface="Arial" panose="020B0604020202020204" pitchFamily="34" charset="0"/>
              </a:endParaRPr>
            </a:p>
          </p:txBody>
        </p:sp>
      </p:grpSp>
      <p:sp>
        <p:nvSpPr>
          <p:cNvPr id="32" name="Text Box 13"/>
          <p:cNvSpPr txBox="1">
            <a:spLocks noChangeArrowheads="1"/>
          </p:cNvSpPr>
          <p:nvPr/>
        </p:nvSpPr>
        <p:spPr bwMode="auto">
          <a:xfrm>
            <a:off x="1129682" y="666498"/>
            <a:ext cx="496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Phương pháp thực nghiệm</a:t>
            </a:r>
            <a:endParaRPr lang="en-US" altLang="en-US" sz="2400" i="1">
              <a:solidFill>
                <a:srgbClr val="0070C0"/>
              </a:solidFill>
              <a:cs typeface="Arial" panose="020B0604020202020204" pitchFamily="34" charset="0"/>
            </a:endParaRPr>
          </a:p>
        </p:txBody>
      </p:sp>
      <p:grpSp>
        <p:nvGrpSpPr>
          <p:cNvPr id="33" name="Group 32"/>
          <p:cNvGrpSpPr/>
          <p:nvPr/>
        </p:nvGrpSpPr>
        <p:grpSpPr>
          <a:xfrm>
            <a:off x="304800" y="795275"/>
            <a:ext cx="785094" cy="258924"/>
            <a:chOff x="5867400" y="402866"/>
            <a:chExt cx="785094" cy="406303"/>
          </a:xfrm>
        </p:grpSpPr>
        <p:sp>
          <p:nvSpPr>
            <p:cNvPr id="34" name="Arrow: Pentagon 33"/>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Chevron 34"/>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Freeform: Shape 37"/>
          <p:cNvSpPr/>
          <p:nvPr/>
        </p:nvSpPr>
        <p:spPr>
          <a:xfrm rot="8719652">
            <a:off x="2986132" y="1934990"/>
            <a:ext cx="586386" cy="685961"/>
          </a:xfrm>
          <a:custGeom>
            <a:avLst/>
            <a:gdLst>
              <a:gd name="connsiteX0" fmla="*/ 0 w 586385"/>
              <a:gd name="connsiteY0" fmla="*/ 137192 h 685960"/>
              <a:gd name="connsiteX1" fmla="*/ 293193 w 586385"/>
              <a:gd name="connsiteY1" fmla="*/ 137192 h 685960"/>
              <a:gd name="connsiteX2" fmla="*/ 293193 w 586385"/>
              <a:gd name="connsiteY2" fmla="*/ 0 h 685960"/>
              <a:gd name="connsiteX3" fmla="*/ 586385 w 586385"/>
              <a:gd name="connsiteY3" fmla="*/ 342980 h 685960"/>
              <a:gd name="connsiteX4" fmla="*/ 293193 w 586385"/>
              <a:gd name="connsiteY4" fmla="*/ 685960 h 685960"/>
              <a:gd name="connsiteX5" fmla="*/ 293193 w 586385"/>
              <a:gd name="connsiteY5" fmla="*/ 548768 h 685960"/>
              <a:gd name="connsiteX6" fmla="*/ 0 w 586385"/>
              <a:gd name="connsiteY6" fmla="*/ 548768 h 685960"/>
              <a:gd name="connsiteX7" fmla="*/ 0 w 586385"/>
              <a:gd name="connsiteY7" fmla="*/ 137192 h 68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385" h="685960">
                <a:moveTo>
                  <a:pt x="586385" y="548768"/>
                </a:moveTo>
                <a:lnTo>
                  <a:pt x="293192" y="548768"/>
                </a:lnTo>
                <a:lnTo>
                  <a:pt x="293192" y="685960"/>
                </a:lnTo>
                <a:lnTo>
                  <a:pt x="0" y="342980"/>
                </a:lnTo>
                <a:lnTo>
                  <a:pt x="293192" y="0"/>
                </a:lnTo>
                <a:lnTo>
                  <a:pt x="293192" y="137192"/>
                </a:lnTo>
                <a:lnTo>
                  <a:pt x="586385" y="137192"/>
                </a:lnTo>
                <a:lnTo>
                  <a:pt x="586385" y="548768"/>
                </a:lnTo>
                <a:close/>
              </a:path>
            </a:pathLst>
          </a:cu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1">
            <a:scrgbClr r="0" g="0" b="0"/>
          </a:fillRef>
          <a:effectRef idx="0">
            <a:scrgbClr r="0" g="0" b="0"/>
          </a:effectRef>
          <a:fontRef idx="minor">
            <a:schemeClr val="lt1"/>
          </a:fontRef>
        </p:style>
        <p:txBody>
          <a:bodyPr spcFirstLastPara="0" vert="horz" wrap="square" lIns="175915" tIns="137193" rIns="1" bIns="137191" numCol="1" spcCol="1270" anchor="ctr" anchorCtr="0">
            <a:noAutofit/>
          </a:bodyPr>
          <a:lstStyle/>
          <a:p>
            <a:pPr marL="0" lvl="0" indent="0" algn="ctr" defTabSz="889000">
              <a:lnSpc>
                <a:spcPct val="90000"/>
              </a:lnSpc>
              <a:spcBef>
                <a:spcPct val="0"/>
              </a:spcBef>
              <a:spcAft>
                <a:spcPct val="35000"/>
              </a:spcAft>
              <a:buNone/>
            </a:pPr>
            <a:endParaRPr lang="en-US" sz="2000" kern="12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0317821" cy="551822"/>
            <a:chOff x="-3007" y="2231322"/>
            <a:chExt cx="10253890" cy="770302"/>
          </a:xfrm>
        </p:grpSpPr>
        <p:grpSp>
          <p:nvGrpSpPr>
            <p:cNvPr id="5" name="Group 70"/>
            <p:cNvGrpSpPr/>
            <p:nvPr/>
          </p:nvGrpSpPr>
          <p:grpSpPr bwMode="auto">
            <a:xfrm>
              <a:off x="286108" y="2280389"/>
              <a:ext cx="7305332" cy="708275"/>
              <a:chOff x="564747" y="3403331"/>
              <a:chExt cx="3761905"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376190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IV</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Phương pháp nghiên cứu vật lí</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1129682" y="666498"/>
            <a:ext cx="496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Phương pháp mô hình</a:t>
            </a:r>
            <a:endParaRPr lang="en-US" altLang="en-US" sz="2400" i="1">
              <a:solidFill>
                <a:srgbClr val="0070C0"/>
              </a:solidFill>
              <a:cs typeface="Arial" panose="020B0604020202020204" pitchFamily="34" charset="0"/>
            </a:endParaRPr>
          </a:p>
        </p:txBody>
      </p:sp>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61" y="1240098"/>
            <a:ext cx="11353801" cy="96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1042164" y="1284811"/>
            <a:ext cx="10071718" cy="861774"/>
          </a:xfrm>
          <a:prstGeom prst="rect">
            <a:avLst/>
          </a:prstGeom>
          <a:noFill/>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游明朝" panose="02020400000000000000" pitchFamily="18" charset="-128"/>
              </a:rPr>
              <a:t>Đây là phương pháp dùng các mô hình để nghiên cứu, giải thích các tính chất của vật thật, tìm ra cơ chế hoạt động của nó. </a:t>
            </a:r>
            <a:endParaRPr lang="en-US" sz="2500">
              <a:solidFill>
                <a:srgbClr val="000000"/>
              </a:solidFill>
              <a:effectLst/>
              <a:latin typeface="Arial" panose="020B0604020202020204" pitchFamily="34" charset="0"/>
              <a:ea typeface="Times New Roman" panose="02020603050405020304" pitchFamily="18" charset="0"/>
            </a:endParaRPr>
          </a:p>
        </p:txBody>
      </p:sp>
      <p:grpSp>
        <p:nvGrpSpPr>
          <p:cNvPr id="20" name="Group 19"/>
          <p:cNvGrpSpPr/>
          <p:nvPr/>
        </p:nvGrpSpPr>
        <p:grpSpPr>
          <a:xfrm>
            <a:off x="304800" y="795275"/>
            <a:ext cx="785094" cy="258924"/>
            <a:chOff x="5867400" y="402866"/>
            <a:chExt cx="785094" cy="406303"/>
          </a:xfrm>
        </p:grpSpPr>
        <p:sp>
          <p:nvSpPr>
            <p:cNvPr id="21" name="Arrow: Pentagon 20"/>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p:cNvSpPr txBox="1"/>
          <p:nvPr/>
        </p:nvSpPr>
        <p:spPr>
          <a:xfrm>
            <a:off x="711343" y="2351906"/>
            <a:ext cx="8585057" cy="477054"/>
          </a:xfrm>
          <a:prstGeom prst="rect">
            <a:avLst/>
          </a:prstGeom>
          <a:noFill/>
        </p:spPr>
        <p:txBody>
          <a:bodyPr wrap="square">
            <a:spAutoFit/>
          </a:bodyPr>
          <a:lstStyle/>
          <a:p>
            <a:r>
              <a:rPr lang="en-US" sz="2500" i="1">
                <a:solidFill>
                  <a:srgbClr val="000000"/>
                </a:solidFill>
                <a:effectLst/>
                <a:latin typeface="Arial" panose="020B0604020202020204" pitchFamily="34" charset="0"/>
                <a:ea typeface="游明朝" panose="02020400000000000000" pitchFamily="18" charset="-128"/>
              </a:rPr>
              <a:t>Các loại mô hình thường dùng ở trường phổ thông</a:t>
            </a:r>
            <a:endParaRPr lang="en-US" sz="2500" i="1"/>
          </a:p>
        </p:txBody>
      </p:sp>
      <p:sp>
        <p:nvSpPr>
          <p:cNvPr id="32" name="TextBox 31"/>
          <p:cNvSpPr txBox="1"/>
          <p:nvPr/>
        </p:nvSpPr>
        <p:spPr>
          <a:xfrm>
            <a:off x="830582" y="6129477"/>
            <a:ext cx="4719423" cy="477054"/>
          </a:xfrm>
          <a:prstGeom prst="rect">
            <a:avLst/>
          </a:prstGeom>
          <a:noFill/>
        </p:spPr>
        <p:txBody>
          <a:bodyPr wrap="square">
            <a:spAutoFit/>
          </a:bodyPr>
          <a:lstStyle/>
          <a:p>
            <a:pPr marL="287655" indent="-287655" algn="just" defTabSz="1095375">
              <a:spcAft>
                <a:spcPts val="600"/>
              </a:spcAft>
              <a:buClr>
                <a:schemeClr val="tx2"/>
              </a:buClr>
              <a:buSzPct val="95000"/>
              <a:buBlip>
                <a:blip r:embed="rId4"/>
              </a:buBlip>
              <a:defRPr/>
            </a:pPr>
            <a:r>
              <a:rPr lang="en-US" sz="2500">
                <a:solidFill>
                  <a:srgbClr val="000000"/>
                </a:solidFill>
                <a:effectLst/>
                <a:latin typeface="Arial" panose="020B0604020202020204" pitchFamily="34" charset="0"/>
                <a:ea typeface="Times New Roman" panose="02020603050405020304" pitchFamily="18" charset="0"/>
              </a:rPr>
              <a:t>Mô hình vật chất</a:t>
            </a:r>
            <a:endParaRPr lang="en-US" sz="2500">
              <a:solidFill>
                <a:srgbClr val="000000"/>
              </a:solidFill>
              <a:effectLst/>
              <a:latin typeface="Arial" panose="020B0604020202020204" pitchFamily="34" charset="0"/>
              <a:ea typeface="Times New Roman" panose="02020603050405020304" pitchFamily="18" charset="0"/>
            </a:endParaRPr>
          </a:p>
        </p:txBody>
      </p:sp>
      <p:sp>
        <p:nvSpPr>
          <p:cNvPr id="33" name="TextBox 32"/>
          <p:cNvSpPr txBox="1"/>
          <p:nvPr/>
        </p:nvSpPr>
        <p:spPr>
          <a:xfrm>
            <a:off x="8610600" y="6150332"/>
            <a:ext cx="4719423" cy="477054"/>
          </a:xfrm>
          <a:prstGeom prst="rect">
            <a:avLst/>
          </a:prstGeom>
          <a:noFill/>
        </p:spPr>
        <p:txBody>
          <a:bodyPr wrap="square">
            <a:spAutoFit/>
          </a:bodyPr>
          <a:lstStyle/>
          <a:p>
            <a:pPr marL="287655" indent="-287655" algn="just" defTabSz="1095375">
              <a:spcAft>
                <a:spcPts val="600"/>
              </a:spcAft>
              <a:buClr>
                <a:schemeClr val="tx2"/>
              </a:buClr>
              <a:buSzPct val="95000"/>
              <a:buBlip>
                <a:blip r:embed="rId4"/>
              </a:buBlip>
              <a:defRPr/>
            </a:pPr>
            <a:r>
              <a:rPr lang="en-US" sz="2500">
                <a:solidFill>
                  <a:srgbClr val="000000"/>
                </a:solidFill>
                <a:effectLst/>
                <a:latin typeface="Arial" panose="020B0604020202020204" pitchFamily="34" charset="0"/>
                <a:ea typeface="Times New Roman" panose="02020603050405020304" pitchFamily="18" charset="0"/>
              </a:rPr>
              <a:t>Mô hình toán học</a:t>
            </a:r>
            <a:endParaRPr lang="en-US" sz="2500">
              <a:solidFill>
                <a:srgbClr val="000000"/>
              </a:solidFill>
              <a:effectLst/>
              <a:latin typeface="Arial" panose="020B0604020202020204" pitchFamily="34" charset="0"/>
              <a:ea typeface="Times New Roman" panose="02020603050405020304" pitchFamily="18" charset="0"/>
            </a:endParaRPr>
          </a:p>
        </p:txBody>
      </p:sp>
      <p:sp>
        <p:nvSpPr>
          <p:cNvPr id="37" name="TextBox 36"/>
          <p:cNvSpPr txBox="1"/>
          <p:nvPr/>
        </p:nvSpPr>
        <p:spPr>
          <a:xfrm>
            <a:off x="4800600" y="6155946"/>
            <a:ext cx="4719423" cy="477054"/>
          </a:xfrm>
          <a:prstGeom prst="rect">
            <a:avLst/>
          </a:prstGeom>
          <a:noFill/>
        </p:spPr>
        <p:txBody>
          <a:bodyPr wrap="square">
            <a:spAutoFit/>
          </a:bodyPr>
          <a:lstStyle/>
          <a:p>
            <a:pPr marL="287655" indent="-287655" algn="just" defTabSz="1095375">
              <a:spcAft>
                <a:spcPts val="600"/>
              </a:spcAft>
              <a:buClr>
                <a:schemeClr val="tx2"/>
              </a:buClr>
              <a:buSzPct val="95000"/>
              <a:buBlip>
                <a:blip r:embed="rId4"/>
              </a:buBlip>
              <a:defRPr/>
            </a:pPr>
            <a:r>
              <a:rPr lang="en-US" sz="2500">
                <a:solidFill>
                  <a:srgbClr val="000000"/>
                </a:solidFill>
                <a:latin typeface="Arial" panose="020B0604020202020204" pitchFamily="34" charset="0"/>
                <a:ea typeface="Times New Roman" panose="02020603050405020304" pitchFamily="18" charset="0"/>
              </a:rPr>
              <a:t>Mô hình lí thuyết</a:t>
            </a:r>
            <a:endParaRPr lang="en-US" sz="2500">
              <a:solidFill>
                <a:srgbClr val="000000"/>
              </a:solidFill>
              <a:latin typeface="Arial" panose="020B0604020202020204" pitchFamily="34" charset="0"/>
              <a:ea typeface="Times New Roman" panose="02020603050405020304" pitchFamily="18" charset="0"/>
            </a:endParaRPr>
          </a:p>
        </p:txBody>
      </p:sp>
      <p:pic>
        <p:nvPicPr>
          <p:cNvPr id="12" name="Picture 11" descr="A picture containing indoor, black&#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r="-2800" b="15555"/>
          <a:stretch>
            <a:fillRect/>
          </a:stretch>
        </p:blipFill>
        <p:spPr>
          <a:xfrm>
            <a:off x="648323" y="3143013"/>
            <a:ext cx="3085477" cy="2534554"/>
          </a:xfrm>
          <a:prstGeom prst="rect">
            <a:avLst/>
          </a:prstGeom>
        </p:spPr>
      </p:pic>
      <p:pic>
        <p:nvPicPr>
          <p:cNvPr id="14" name="Picture 13" descr="Chart, line chart&#10;&#10;Description automatically generated"/>
          <p:cNvPicPr>
            <a:picLocks noChangeAspect="1"/>
          </p:cNvPicPr>
          <p:nvPr/>
        </p:nvPicPr>
        <p:blipFill rotWithShape="1">
          <a:blip r:embed="rId6">
            <a:extLst>
              <a:ext uri="{28A0092B-C50C-407E-A947-70E740481C1C}">
                <a14:useLocalDpi xmlns:a14="http://schemas.microsoft.com/office/drawing/2010/main" val="0"/>
              </a:ext>
            </a:extLst>
          </a:blip>
          <a:srcRect l="1" r="268" b="7429"/>
          <a:stretch>
            <a:fillRect/>
          </a:stretch>
        </p:blipFill>
        <p:spPr>
          <a:xfrm>
            <a:off x="3978919" y="3526363"/>
            <a:ext cx="4052084" cy="2151204"/>
          </a:xfrm>
          <a:prstGeom prst="rect">
            <a:avLst/>
          </a:prstGeom>
        </p:spPr>
      </p:pic>
      <p:grpSp>
        <p:nvGrpSpPr>
          <p:cNvPr id="38" name="Group 37"/>
          <p:cNvGrpSpPr/>
          <p:nvPr/>
        </p:nvGrpSpPr>
        <p:grpSpPr>
          <a:xfrm>
            <a:off x="8607393" y="4410290"/>
            <a:ext cx="3737008" cy="851445"/>
            <a:chOff x="838200" y="3178924"/>
            <a:chExt cx="3869649" cy="1308472"/>
          </a:xfrm>
        </p:grpSpPr>
        <p:pic>
          <p:nvPicPr>
            <p:cNvPr id="39" name="Picture 38" descr="empty-red-rectang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178924"/>
              <a:ext cx="3467101" cy="118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40" name="Object 60"/>
                <p:cNvSpPr txBox="1"/>
                <p:nvPr/>
              </p:nvSpPr>
              <p:spPr bwMode="auto">
                <a:xfrm>
                  <a:off x="1431249" y="3295184"/>
                  <a:ext cx="3276600" cy="1192212"/>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r>
                          <a:rPr lang="en-US" sz="3000" b="0" i="1" smtClean="0">
                            <a:solidFill>
                              <a:srgbClr val="000000"/>
                            </a:solidFill>
                            <a:latin typeface="Cambria Math" panose="02040503050406030204" pitchFamily="18" charset="0"/>
                          </a:rPr>
                          <m:t>𝑣</m:t>
                        </m:r>
                        <m:r>
                          <a:rPr lang="en-US" sz="3000" i="1">
                            <a:solidFill>
                              <a:srgbClr val="000000"/>
                            </a:solidFill>
                            <a:latin typeface="Cambria Math" panose="02040503050406030204" pitchFamily="18" charset="0"/>
                          </a:rPr>
                          <m:t>=</m:t>
                        </m:r>
                        <m:sSub>
                          <m:sSubPr>
                            <m:ctrlPr>
                              <a:rPr lang="en-US" sz="3000" i="1">
                                <a:solidFill>
                                  <a:srgbClr val="000000"/>
                                </a:solidFill>
                                <a:latin typeface="Cambria Math" panose="02040503050406030204"/>
                              </a:rPr>
                            </m:ctrlPr>
                          </m:sSubPr>
                          <m:e>
                            <m:r>
                              <a:rPr lang="en-US" sz="3000" i="1">
                                <a:solidFill>
                                  <a:srgbClr val="000000"/>
                                </a:solidFill>
                                <a:latin typeface="Cambria Math" panose="02040503050406030204" pitchFamily="18" charset="0"/>
                              </a:rPr>
                              <m:t>𝑣</m:t>
                            </m:r>
                          </m:e>
                          <m:sub>
                            <m:r>
                              <a:rPr lang="en-US" sz="3000" i="1">
                                <a:solidFill>
                                  <a:srgbClr val="000000"/>
                                </a:solidFill>
                                <a:latin typeface="Cambria Math" panose="02040503050406030204" pitchFamily="18" charset="0"/>
                              </a:rPr>
                              <m:t>0</m:t>
                            </m:r>
                          </m:sub>
                        </m:sSub>
                        <m:r>
                          <a:rPr lang="en-US" sz="3000" b="0" i="1" smtClean="0">
                            <a:solidFill>
                              <a:srgbClr val="000000"/>
                            </a:solidFill>
                            <a:latin typeface="Cambria Math" panose="02040503050406030204" pitchFamily="18" charset="0"/>
                          </a:rPr>
                          <m:t>+</m:t>
                        </m:r>
                        <m:r>
                          <a:rPr lang="en-US" sz="3000" b="0" i="1" smtClean="0">
                            <a:solidFill>
                              <a:srgbClr val="000000"/>
                            </a:solidFill>
                            <a:latin typeface="Cambria Math" panose="02040503050406030204" pitchFamily="18" charset="0"/>
                          </a:rPr>
                          <m:t>𝑎𝑡</m:t>
                        </m:r>
                      </m:oMath>
                    </m:oMathPara>
                  </a14:m>
                  <a:endParaRPr lang="en-US" sz="3000">
                    <a:latin typeface="Arial" panose="020B0604020202020204" pitchFamily="34" charset="0"/>
                    <a:cs typeface="Arial" panose="020B0604020202020204" pitchFamily="34" charset="0"/>
                  </a:endParaRPr>
                </a:p>
              </p:txBody>
            </p:sp>
          </mc:Choice>
          <mc:Fallback>
            <p:sp>
              <p:nvSpPr>
                <p:cNvPr id="40" name="Object 60"/>
                <p:cNvSpPr txBox="1">
                  <a:spLocks noRot="1" noChangeAspect="1" noMove="1" noResize="1" noEditPoints="1" noAdjustHandles="1" noChangeArrowheads="1" noChangeShapeType="1" noTextEdit="1"/>
                </p:cNvSpPr>
                <p:nvPr/>
              </p:nvSpPr>
              <p:spPr bwMode="auto">
                <a:xfrm>
                  <a:off x="1431249" y="3295184"/>
                  <a:ext cx="3276600" cy="1192212"/>
                </a:xfrm>
                <a:prstGeom prst="rect">
                  <a:avLst/>
                </a:prstGeom>
                <a:blipFill rotWithShape="1">
                  <a:blip r:embed="rId8"/>
                </a:blipFill>
                <a:ln>
                  <a:noFill/>
                </a:ln>
                <a:effectLst/>
              </p:spPr>
              <p:txBody>
                <a:bodyPr/>
                <a:lstStyle/>
                <a:p>
                  <a:r>
                    <a:rPr lang="en-US"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p:bldP spid="33"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847023" y="753466"/>
            <a:ext cx="10972800" cy="815544"/>
          </a:xfrm>
          <a:prstGeom prst="roundRect">
            <a:avLst>
              <a:gd name="adj" fmla="val 8564"/>
            </a:avLst>
          </a:prstGeom>
          <a:noFill/>
          <a:ln cmpd="dbl">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 name="Text Box 29"/>
          <p:cNvSpPr txBox="1">
            <a:spLocks noChangeArrowheads="1"/>
          </p:cNvSpPr>
          <p:nvPr/>
        </p:nvSpPr>
        <p:spPr bwMode="auto">
          <a:xfrm>
            <a:off x="897468" y="753466"/>
            <a:ext cx="10790409"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500" i="1">
                <a:solidFill>
                  <a:srgbClr val="000000"/>
                </a:solidFill>
                <a:effectLst/>
                <a:latin typeface="Arial" panose="020B0604020202020204" pitchFamily="34" charset="0"/>
                <a:ea typeface="Times New Roman" panose="02020603050405020304" pitchFamily="18" charset="0"/>
              </a:rPr>
              <a:t>Hình bên là các nhà vật lí tiêu biểu cho mỗi giai đoạn phát triển khoa học và công nghệ của nhân loại. Em đã biết gì về các nhà khoa học này?</a:t>
            </a:r>
            <a:endParaRPr lang="en-US" sz="2500">
              <a:effectLst/>
              <a:latin typeface="Times New Roman" panose="02020603050405020304" pitchFamily="18" charset="0"/>
              <a:ea typeface="Times New Roman" panose="02020603050405020304" pitchFamily="18" charset="0"/>
            </a:endParaRPr>
          </a:p>
        </p:txBody>
      </p:sp>
      <p:grpSp>
        <p:nvGrpSpPr>
          <p:cNvPr id="24" name="Group 23"/>
          <p:cNvGrpSpPr/>
          <p:nvPr/>
        </p:nvGrpSpPr>
        <p:grpSpPr>
          <a:xfrm>
            <a:off x="1472313" y="4572000"/>
            <a:ext cx="2461361" cy="1623713"/>
            <a:chOff x="3308700" y="4389025"/>
            <a:chExt cx="2863500" cy="1844195"/>
          </a:xfrm>
        </p:grpSpPr>
        <p:pic>
          <p:nvPicPr>
            <p:cNvPr id="22" name="Picture 21" descr="A picture containing sky, outdoor, building, tower&#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l="14854" r="8227"/>
            <a:stretch>
              <a:fillRect/>
            </a:stretch>
          </p:blipFill>
          <p:spPr>
            <a:xfrm>
              <a:off x="3308700" y="4389025"/>
              <a:ext cx="1418546" cy="1844195"/>
            </a:xfrm>
            <a:prstGeom prst="rect">
              <a:avLst/>
            </a:prstGeom>
          </p:spPr>
        </p:pic>
        <p:pic>
          <p:nvPicPr>
            <p:cNvPr id="23" name="Picture 22" descr="A picture containing graphical user interface&#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19476" t="23837" r="11708" b="4446"/>
            <a:stretch>
              <a:fillRect/>
            </a:stretch>
          </p:blipFill>
          <p:spPr>
            <a:xfrm>
              <a:off x="4743664" y="4389025"/>
              <a:ext cx="1428536" cy="1844195"/>
            </a:xfrm>
            <a:prstGeom prst="rect">
              <a:avLst/>
            </a:prstGeom>
          </p:spPr>
        </p:pic>
      </p:grpSp>
      <p:pic>
        <p:nvPicPr>
          <p:cNvPr id="28" name="Picture 27" descr="A picture containing graphical user interface&#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3366" t="-1646" r="9340" b="-2753"/>
          <a:stretch>
            <a:fillRect/>
          </a:stretch>
        </p:blipFill>
        <p:spPr>
          <a:xfrm>
            <a:off x="8839564" y="4438399"/>
            <a:ext cx="2504563" cy="1905861"/>
          </a:xfrm>
          <a:prstGeom prst="rect">
            <a:avLst/>
          </a:prstGeom>
          <a:ln>
            <a:noFill/>
          </a:ln>
          <a:effectLst>
            <a:softEdge rad="112500"/>
          </a:effectLst>
        </p:spPr>
      </p:pic>
      <p:pic>
        <p:nvPicPr>
          <p:cNvPr id="3" name="Picture 2"/>
          <p:cNvPicPr>
            <a:picLocks noChangeAspect="1"/>
          </p:cNvPicPr>
          <p:nvPr/>
        </p:nvPicPr>
        <p:blipFill>
          <a:blip r:embed="rId4"/>
          <a:stretch>
            <a:fillRect/>
          </a:stretch>
        </p:blipFill>
        <p:spPr>
          <a:xfrm>
            <a:off x="4895916" y="4690826"/>
            <a:ext cx="3107912" cy="1401008"/>
          </a:xfrm>
          <a:prstGeom prst="rect">
            <a:avLst/>
          </a:prstGeom>
        </p:spPr>
      </p:pic>
      <p:sp>
        <p:nvSpPr>
          <p:cNvPr id="2" name="TextBox 1"/>
          <p:cNvSpPr txBox="1"/>
          <p:nvPr/>
        </p:nvSpPr>
        <p:spPr>
          <a:xfrm>
            <a:off x="335911" y="5121654"/>
            <a:ext cx="1159932" cy="400110"/>
          </a:xfrm>
          <a:prstGeom prst="rect">
            <a:avLst/>
          </a:prstGeom>
          <a:noFill/>
        </p:spPr>
        <p:txBody>
          <a:bodyPr wrap="square" rtlCol="0">
            <a:spAutoFit/>
          </a:bodyPr>
          <a:lstStyle/>
          <a:p>
            <a:r>
              <a:rPr lang="en-US" sz="2000" i="1">
                <a:latin typeface="Arial" panose="020B0604020202020204" pitchFamily="34" charset="0"/>
                <a:cs typeface="Arial" panose="020B0604020202020204" pitchFamily="34" charset="0"/>
              </a:rPr>
              <a:t>Gợi ý:</a:t>
            </a:r>
            <a:endParaRPr lang="en-US" sz="2000" i="1">
              <a:latin typeface="Arial" panose="020B0604020202020204" pitchFamily="34" charset="0"/>
              <a:cs typeface="Arial" panose="020B0604020202020204" pitchFamily="34" charset="0"/>
            </a:endParaRPr>
          </a:p>
        </p:txBody>
      </p:sp>
      <p:grpSp>
        <p:nvGrpSpPr>
          <p:cNvPr id="35" name="Group 34"/>
          <p:cNvGrpSpPr/>
          <p:nvPr/>
        </p:nvGrpSpPr>
        <p:grpSpPr>
          <a:xfrm>
            <a:off x="492857" y="487470"/>
            <a:ext cx="573943" cy="732171"/>
            <a:chOff x="492857" y="487470"/>
            <a:chExt cx="573943" cy="732171"/>
          </a:xfrm>
        </p:grpSpPr>
        <p:grpSp>
          <p:nvGrpSpPr>
            <p:cNvPr id="32" name="Group 31"/>
            <p:cNvGrpSpPr/>
            <p:nvPr/>
          </p:nvGrpSpPr>
          <p:grpSpPr>
            <a:xfrm>
              <a:off x="492857" y="487470"/>
              <a:ext cx="573943" cy="531990"/>
              <a:chOff x="492857" y="307120"/>
              <a:chExt cx="758778" cy="712340"/>
            </a:xfrm>
          </p:grpSpPr>
          <p:sp>
            <p:nvSpPr>
              <p:cNvPr id="12" name="Oval 11"/>
              <p:cNvSpPr/>
              <p:nvPr/>
            </p:nvSpPr>
            <p:spPr>
              <a:xfrm>
                <a:off x="504123" y="333892"/>
                <a:ext cx="685800" cy="659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Logo&#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6889" t="8771" r="26000" b="14679"/>
              <a:stretch>
                <a:fillRect/>
              </a:stretch>
            </p:blipFill>
            <p:spPr>
              <a:xfrm>
                <a:off x="492857" y="307120"/>
                <a:ext cx="758778" cy="712340"/>
              </a:xfrm>
              <a:prstGeom prst="rect">
                <a:avLst/>
              </a:prstGeom>
            </p:spPr>
          </p:pic>
        </p:grpSp>
        <p:pic>
          <p:nvPicPr>
            <p:cNvPr id="34" name="Picture 33" descr="A picture containing handwear&#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418" b="89942" l="7111" r="93889">
                          <a14:foregroundMark x1="42222" y1="5222" x2="42222" y2="5222"/>
                          <a14:foregroundMark x1="42667" y1="1934" x2="42667" y2="1934"/>
                          <a14:foregroundMark x1="7333" y1="34687" x2="7333" y2="34687"/>
                          <a14:foregroundMark x1="93889" y1="38878" x2="93889" y2="38878"/>
                          <a14:foregroundMark x1="42889" y1="1418" x2="42889" y2="1418"/>
                        </a14:backgroundRemoval>
                      </a14:imgEffect>
                    </a14:imgLayer>
                  </a14:imgProps>
                </a:ext>
                <a:ext uri="{28A0092B-C50C-407E-A947-70E740481C1C}">
                  <a14:useLocalDpi xmlns:a14="http://schemas.microsoft.com/office/drawing/2010/main" val="0"/>
                </a:ext>
              </a:extLst>
            </a:blip>
            <a:srcRect b="10877"/>
            <a:stretch>
              <a:fillRect/>
            </a:stretch>
          </p:blipFill>
          <p:spPr>
            <a:xfrm>
              <a:off x="600775" y="770499"/>
              <a:ext cx="292432" cy="449142"/>
            </a:xfrm>
            <a:prstGeom prst="rect">
              <a:avLst/>
            </a:prstGeom>
          </p:spPr>
        </p:pic>
      </p:grpSp>
      <p:grpSp>
        <p:nvGrpSpPr>
          <p:cNvPr id="3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3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3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Khởi động</a:t>
              </a:r>
              <a:endParaRPr lang="en-US" sz="2600" b="1">
                <a:latin typeface="Arial" panose="020B0604020202020204" pitchFamily="34" charset="0"/>
                <a:cs typeface="Arial" panose="020B0604020202020204" pitchFamily="34" charset="0"/>
              </a:endParaRPr>
            </a:p>
          </p:txBody>
        </p:sp>
      </p:grpSp>
      <p:sp>
        <p:nvSpPr>
          <p:cNvPr id="40" name="TextBox 39"/>
          <p:cNvSpPr txBox="1"/>
          <p:nvPr/>
        </p:nvSpPr>
        <p:spPr>
          <a:xfrm>
            <a:off x="1165350" y="6180802"/>
            <a:ext cx="2775221" cy="646331"/>
          </a:xfrm>
          <a:prstGeom prst="rect">
            <a:avLst/>
          </a:prstGeom>
          <a:noFill/>
        </p:spPr>
        <p:txBody>
          <a:bodyPr wrap="square">
            <a:spAutoFit/>
          </a:bodyPr>
          <a:lstStyle/>
          <a:p>
            <a:pPr algn="ctr"/>
            <a:r>
              <a:rPr lang="en-US" sz="1800" i="1">
                <a:solidFill>
                  <a:srgbClr val="000000"/>
                </a:solidFill>
                <a:effectLst/>
                <a:latin typeface="Arial" panose="020B0604020202020204" pitchFamily="34" charset="0"/>
                <a:ea typeface="游明朝" panose="02020400000000000000" pitchFamily="18" charset="-128"/>
              </a:rPr>
              <a:t>Cha đẻ của phương pháp thực nghiệm</a:t>
            </a:r>
            <a:endParaRPr lang="en-US"/>
          </a:p>
        </p:txBody>
      </p:sp>
      <p:sp>
        <p:nvSpPr>
          <p:cNvPr id="42" name="TextBox 41"/>
          <p:cNvSpPr txBox="1"/>
          <p:nvPr/>
        </p:nvSpPr>
        <p:spPr>
          <a:xfrm>
            <a:off x="4927983" y="6180802"/>
            <a:ext cx="2669551" cy="646331"/>
          </a:xfrm>
          <a:prstGeom prst="rect">
            <a:avLst/>
          </a:prstGeom>
          <a:noFill/>
        </p:spPr>
        <p:txBody>
          <a:bodyPr wrap="square">
            <a:spAutoFit/>
          </a:bodyPr>
          <a:lstStyle/>
          <a:p>
            <a:pPr algn="ctr"/>
            <a:r>
              <a:rPr lang="en-US" sz="1800" i="1">
                <a:solidFill>
                  <a:srgbClr val="000000"/>
                </a:solidFill>
                <a:effectLst/>
                <a:latin typeface="Arial" panose="020B0604020202020204" pitchFamily="34" charset="0"/>
                <a:ea typeface="游明朝" panose="02020400000000000000" pitchFamily="18" charset="-128"/>
              </a:rPr>
              <a:t>Người tìm ra định luật vạn vật hấp dẫn</a:t>
            </a:r>
            <a:endParaRPr lang="en-US"/>
          </a:p>
        </p:txBody>
      </p:sp>
      <p:sp>
        <p:nvSpPr>
          <p:cNvPr id="43" name="TextBox 42"/>
          <p:cNvSpPr txBox="1"/>
          <p:nvPr/>
        </p:nvSpPr>
        <p:spPr>
          <a:xfrm>
            <a:off x="8607651" y="6181168"/>
            <a:ext cx="3062754" cy="646331"/>
          </a:xfrm>
          <a:prstGeom prst="rect">
            <a:avLst/>
          </a:prstGeom>
          <a:noFill/>
        </p:spPr>
        <p:txBody>
          <a:bodyPr wrap="square">
            <a:spAutoFit/>
          </a:bodyPr>
          <a:lstStyle/>
          <a:p>
            <a:pPr algn="ctr"/>
            <a:r>
              <a:rPr lang="en-US" sz="1800" i="1">
                <a:solidFill>
                  <a:srgbClr val="000000"/>
                </a:solidFill>
                <a:effectLst/>
                <a:latin typeface="Arial" panose="020B0604020202020204" pitchFamily="34" charset="0"/>
                <a:ea typeface="游明朝" panose="02020400000000000000" pitchFamily="18" charset="-128"/>
              </a:rPr>
              <a:t>Người tìm ra thuyết tương đối và công thức E = mc</a:t>
            </a:r>
            <a:r>
              <a:rPr lang="en-US" sz="1800" i="1" baseline="30000">
                <a:solidFill>
                  <a:srgbClr val="000000"/>
                </a:solidFill>
                <a:effectLst/>
                <a:latin typeface="Arial" panose="020B0604020202020204" pitchFamily="34" charset="0"/>
                <a:ea typeface="游明朝" panose="02020400000000000000" pitchFamily="18" charset="-128"/>
              </a:rPr>
              <a:t>2</a:t>
            </a:r>
            <a:endParaRPr lang="en-US" baseline="30000"/>
          </a:p>
        </p:txBody>
      </p:sp>
      <p:pic>
        <p:nvPicPr>
          <p:cNvPr id="44" name="Picture 43" descr="A person in a suit and tie&#10;&#10;Description automatically generated"/>
          <p:cNvPicPr>
            <a:picLocks noChangeAspect="1"/>
          </p:cNvPicPr>
          <p:nvPr/>
        </p:nvPicPr>
        <p:blipFill rotWithShape="1">
          <a:blip r:embed="rId9" cstate="print">
            <a:extLst>
              <a:ext uri="{28A0092B-C50C-407E-A947-70E740481C1C}">
                <a14:useLocalDpi xmlns:a14="http://schemas.microsoft.com/office/drawing/2010/main" val="0"/>
              </a:ext>
            </a:extLst>
          </a:blip>
          <a:srcRect l="-1798" t="13692" r="-1767" b="8732"/>
          <a:stretch>
            <a:fillRect/>
          </a:stretch>
        </p:blipFill>
        <p:spPr>
          <a:xfrm>
            <a:off x="1448456" y="1803241"/>
            <a:ext cx="2514599" cy="2623929"/>
          </a:xfrm>
          <a:prstGeom prst="rect">
            <a:avLst/>
          </a:prstGeom>
          <a:ln>
            <a:noFill/>
          </a:ln>
          <a:effectLst>
            <a:softEdge rad="112500"/>
          </a:effectLst>
        </p:spPr>
      </p:pic>
      <p:pic>
        <p:nvPicPr>
          <p:cNvPr id="45" name="Content Placeholder 4" descr="A painting of a person&#10;&#10;Description automatically generated with low confidence"/>
          <p:cNvPicPr>
            <a:picLocks noChangeAspect="1"/>
          </p:cNvPicPr>
          <p:nvPr/>
        </p:nvPicPr>
        <p:blipFill rotWithShape="1">
          <a:blip r:embed="rId10" cstate="print">
            <a:extLst>
              <a:ext uri="{28A0092B-C50C-407E-A947-70E740481C1C}">
                <a14:useLocalDpi xmlns:a14="http://schemas.microsoft.com/office/drawing/2010/main" val="0"/>
              </a:ext>
            </a:extLst>
          </a:blip>
          <a:srcRect l="1" r="341" b="13521"/>
          <a:stretch>
            <a:fillRect/>
          </a:stretch>
        </p:blipFill>
        <p:spPr>
          <a:xfrm>
            <a:off x="5127865" y="1735133"/>
            <a:ext cx="2492134" cy="2713705"/>
          </a:xfrm>
          <a:prstGeom prst="rect">
            <a:avLst/>
          </a:prstGeom>
          <a:ln>
            <a:noFill/>
          </a:ln>
          <a:effectLst>
            <a:softEdge rad="112500"/>
          </a:effectLst>
        </p:spPr>
      </p:pic>
      <p:sp>
        <p:nvSpPr>
          <p:cNvPr id="48" name="TextBox 47"/>
          <p:cNvSpPr txBox="1"/>
          <p:nvPr/>
        </p:nvSpPr>
        <p:spPr>
          <a:xfrm>
            <a:off x="5347568" y="4045952"/>
            <a:ext cx="2227506" cy="323165"/>
          </a:xfrm>
          <a:prstGeom prst="rect">
            <a:avLst/>
          </a:prstGeom>
          <a:noFill/>
        </p:spPr>
        <p:txBody>
          <a:bodyPr wrap="square">
            <a:spAutoFit/>
          </a:bodyPr>
          <a:lstStyle/>
          <a:p>
            <a:pPr marL="0" marR="0">
              <a:spcBef>
                <a:spcPts val="0"/>
              </a:spcBef>
            </a:pPr>
            <a:r>
              <a:rPr lang="en-US" sz="1500" b="1" i="1">
                <a:solidFill>
                  <a:schemeClr val="bg1"/>
                </a:solidFill>
                <a:effectLst/>
                <a:latin typeface="Arial" panose="020B0604020202020204" pitchFamily="34" charset="0"/>
                <a:ea typeface="Times New Roman" panose="02020603050405020304" pitchFamily="18" charset="0"/>
              </a:rPr>
              <a:t>Newton (1642 -1727)</a:t>
            </a:r>
            <a:endParaRPr lang="en-US" sz="1500" b="1" i="1">
              <a:solidFill>
                <a:schemeClr val="bg1"/>
              </a:solidFill>
              <a:effectLst/>
              <a:latin typeface="Arial" panose="020B0604020202020204" pitchFamily="34" charset="0"/>
              <a:ea typeface="Times New Roman" panose="02020603050405020304" pitchFamily="18" charset="0"/>
            </a:endParaRPr>
          </a:p>
        </p:txBody>
      </p:sp>
      <p:sp>
        <p:nvSpPr>
          <p:cNvPr id="52" name="TextBox 51"/>
          <p:cNvSpPr txBox="1"/>
          <p:nvPr/>
        </p:nvSpPr>
        <p:spPr>
          <a:xfrm>
            <a:off x="1828667" y="4045952"/>
            <a:ext cx="2011473" cy="323165"/>
          </a:xfrm>
          <a:prstGeom prst="rect">
            <a:avLst/>
          </a:prstGeom>
          <a:noFill/>
        </p:spPr>
        <p:txBody>
          <a:bodyPr wrap="square">
            <a:spAutoFit/>
          </a:bodyPr>
          <a:lstStyle/>
          <a:p>
            <a:r>
              <a:rPr lang="en-US" sz="1500" i="1">
                <a:solidFill>
                  <a:schemeClr val="bg1"/>
                </a:solidFill>
                <a:effectLst/>
                <a:latin typeface="Arial" panose="020B0604020202020204" pitchFamily="34" charset="0"/>
                <a:ea typeface="游明朝" panose="02020400000000000000" pitchFamily="18" charset="-128"/>
              </a:rPr>
              <a:t>Galilei (1564-1642) </a:t>
            </a:r>
            <a:endParaRPr lang="en-US" sz="1500">
              <a:solidFill>
                <a:schemeClr val="bg1"/>
              </a:solidFill>
            </a:endParaRPr>
          </a:p>
        </p:txBody>
      </p:sp>
      <p:pic>
        <p:nvPicPr>
          <p:cNvPr id="55" name="Picture 54"/>
          <p:cNvPicPr>
            <a:picLocks noChangeAspect="1"/>
          </p:cNvPicPr>
          <p:nvPr/>
        </p:nvPicPr>
        <p:blipFill rotWithShape="1">
          <a:blip r:embed="rId11" cstate="print">
            <a:extLst>
              <a:ext uri="{28A0092B-C50C-407E-A947-70E740481C1C}">
                <a14:useLocalDpi xmlns:a14="http://schemas.microsoft.com/office/drawing/2010/main" val="0"/>
              </a:ext>
            </a:extLst>
          </a:blip>
          <a:srcRect r="460" b="9765"/>
          <a:stretch>
            <a:fillRect/>
          </a:stretch>
        </p:blipFill>
        <p:spPr>
          <a:xfrm>
            <a:off x="8816209" y="1661821"/>
            <a:ext cx="2392670" cy="2707296"/>
          </a:xfrm>
          <a:prstGeom prst="rect">
            <a:avLst/>
          </a:prstGeom>
          <a:ln>
            <a:noFill/>
          </a:ln>
          <a:effectLst>
            <a:softEdge rad="112500"/>
          </a:effectLst>
        </p:spPr>
      </p:pic>
      <p:sp>
        <p:nvSpPr>
          <p:cNvPr id="56" name="TextBox 55"/>
          <p:cNvSpPr txBox="1"/>
          <p:nvPr/>
        </p:nvSpPr>
        <p:spPr>
          <a:xfrm>
            <a:off x="9053070" y="3991255"/>
            <a:ext cx="2660531" cy="323165"/>
          </a:xfrm>
          <a:prstGeom prst="rect">
            <a:avLst/>
          </a:prstGeom>
          <a:noFill/>
        </p:spPr>
        <p:txBody>
          <a:bodyPr wrap="square">
            <a:spAutoFit/>
          </a:bodyPr>
          <a:lstStyle/>
          <a:p>
            <a:pPr marL="0" marR="0">
              <a:spcBef>
                <a:spcPts val="0"/>
              </a:spcBef>
            </a:pPr>
            <a:r>
              <a:rPr lang="en-US" sz="1500" b="1" i="1">
                <a:solidFill>
                  <a:schemeClr val="bg1"/>
                </a:solidFill>
                <a:effectLst/>
                <a:latin typeface="Arial" panose="020B0604020202020204" pitchFamily="34" charset="0"/>
                <a:ea typeface="Times New Roman" panose="02020603050405020304" pitchFamily="18" charset="0"/>
              </a:rPr>
              <a:t>Einstein </a:t>
            </a:r>
            <a:r>
              <a:rPr lang="en-US" sz="1500" i="1">
                <a:solidFill>
                  <a:schemeClr val="bg1"/>
                </a:solidFill>
                <a:effectLst/>
                <a:latin typeface="Arial" panose="020B0604020202020204" pitchFamily="34" charset="0"/>
                <a:ea typeface="游明朝" panose="02020400000000000000" pitchFamily="18" charset="-128"/>
              </a:rPr>
              <a:t>(1879-1955) </a:t>
            </a:r>
            <a:endParaRPr lang="en-US" sz="15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2"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0317821" cy="551822"/>
            <a:chOff x="-3007" y="2231322"/>
            <a:chExt cx="10253890" cy="770302"/>
          </a:xfrm>
        </p:grpSpPr>
        <p:grpSp>
          <p:nvGrpSpPr>
            <p:cNvPr id="5" name="Group 70"/>
            <p:cNvGrpSpPr/>
            <p:nvPr/>
          </p:nvGrpSpPr>
          <p:grpSpPr bwMode="auto">
            <a:xfrm>
              <a:off x="286108" y="2280389"/>
              <a:ext cx="7305332" cy="708275"/>
              <a:chOff x="564747" y="3403331"/>
              <a:chExt cx="3761905"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376190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IV</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Phương pháp nghiên cứu vật lí</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1129682" y="666498"/>
            <a:ext cx="496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Phương pháp mô hình</a:t>
            </a:r>
            <a:endParaRPr lang="en-US" altLang="en-US" sz="2400" i="1">
              <a:solidFill>
                <a:srgbClr val="0070C0"/>
              </a:solidFill>
              <a:cs typeface="Arial" panose="020B0604020202020204" pitchFamily="34" charset="0"/>
            </a:endParaRPr>
          </a:p>
        </p:txBody>
      </p:sp>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44" y="1668936"/>
            <a:ext cx="12039942" cy="60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680783" y="1720118"/>
            <a:ext cx="11163298" cy="461665"/>
          </a:xfrm>
          <a:prstGeom prst="rect">
            <a:avLst/>
          </a:prstGeom>
          <a:noFill/>
        </p:spPr>
        <p:txBody>
          <a:bodyPr wrap="square">
            <a:spAutoFit/>
          </a:bodyPr>
          <a:lstStyle/>
          <a:p>
            <a:pPr marL="0" marR="0">
              <a:spcBef>
                <a:spcPts val="0"/>
              </a:spcBef>
            </a:pPr>
            <a:r>
              <a:rPr lang="en-US" sz="2400">
                <a:solidFill>
                  <a:srgbClr val="000000"/>
                </a:solidFill>
                <a:effectLst/>
                <a:latin typeface="Arial" panose="020B0604020202020204" pitchFamily="34" charset="0"/>
                <a:ea typeface="游明朝" panose="02020400000000000000" pitchFamily="18" charset="-128"/>
              </a:rPr>
              <a:t>Là các vật thu nhỏ hoặc phóng to của vật thật, có một số đặc điểm giống vật thật. </a:t>
            </a:r>
            <a:endParaRPr lang="en-US" sz="2400">
              <a:solidFill>
                <a:srgbClr val="000000"/>
              </a:solidFill>
              <a:effectLst/>
              <a:latin typeface="Arial" panose="020B0604020202020204" pitchFamily="34" charset="0"/>
              <a:ea typeface="Times New Roman" panose="02020603050405020304" pitchFamily="18" charset="0"/>
            </a:endParaRPr>
          </a:p>
        </p:txBody>
      </p:sp>
      <p:grpSp>
        <p:nvGrpSpPr>
          <p:cNvPr id="20" name="Group 19"/>
          <p:cNvGrpSpPr/>
          <p:nvPr/>
        </p:nvGrpSpPr>
        <p:grpSpPr>
          <a:xfrm>
            <a:off x="304800" y="795275"/>
            <a:ext cx="785094" cy="258924"/>
            <a:chOff x="5867400" y="402866"/>
            <a:chExt cx="785094" cy="406303"/>
          </a:xfrm>
        </p:grpSpPr>
        <p:sp>
          <p:nvSpPr>
            <p:cNvPr id="21" name="Arrow: Pentagon 20"/>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 name="Picture 11" descr="A picture containing indoor, black&#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r="-1643" b="22424"/>
          <a:stretch>
            <a:fillRect/>
          </a:stretch>
        </p:blipFill>
        <p:spPr>
          <a:xfrm>
            <a:off x="529749" y="2520359"/>
            <a:ext cx="3707290" cy="2829491"/>
          </a:xfrm>
          <a:prstGeom prst="rect">
            <a:avLst/>
          </a:prstGeom>
        </p:spPr>
      </p:pic>
      <p:sp>
        <p:nvSpPr>
          <p:cNvPr id="25" name="TextBox 24"/>
          <p:cNvSpPr txBox="1"/>
          <p:nvPr/>
        </p:nvSpPr>
        <p:spPr>
          <a:xfrm>
            <a:off x="328061" y="5349850"/>
            <a:ext cx="4694723" cy="1246495"/>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游明朝" panose="02020400000000000000" pitchFamily="18" charset="-128"/>
              </a:rPr>
              <a:t>Quả địa cầu trong phòng thí nghiệm là ví dụ về mô hình vật chất thu nhỏ của Trái Đất</a:t>
            </a:r>
            <a:endParaRPr lang="en-US" sz="2500"/>
          </a:p>
        </p:txBody>
      </p:sp>
      <p:sp>
        <p:nvSpPr>
          <p:cNvPr id="27" name="TextBox 26"/>
          <p:cNvSpPr txBox="1"/>
          <p:nvPr/>
        </p:nvSpPr>
        <p:spPr>
          <a:xfrm>
            <a:off x="5257800" y="5486400"/>
            <a:ext cx="6705600" cy="861774"/>
          </a:xfrm>
          <a:prstGeom prst="rect">
            <a:avLst/>
          </a:prstGeom>
          <a:noFill/>
        </p:spPr>
        <p:txBody>
          <a:bodyPr wrap="square">
            <a:spAutoFit/>
          </a:bodyPr>
          <a:lstStyle/>
          <a:p>
            <a:pPr algn="ctr"/>
            <a:r>
              <a:rPr lang="en-US" sz="2500">
                <a:solidFill>
                  <a:srgbClr val="000000"/>
                </a:solidFill>
                <a:latin typeface="Arial" panose="020B0604020202020204" pitchFamily="34" charset="0"/>
                <a:ea typeface="游明朝" panose="02020400000000000000" pitchFamily="18" charset="-128"/>
              </a:rPr>
              <a:t>H</a:t>
            </a:r>
            <a:r>
              <a:rPr lang="en-US" sz="2500">
                <a:solidFill>
                  <a:srgbClr val="000000"/>
                </a:solidFill>
                <a:effectLst/>
                <a:latin typeface="Arial" panose="020B0604020202020204" pitchFamily="34" charset="0"/>
                <a:ea typeface="游明朝" panose="02020400000000000000" pitchFamily="18" charset="-128"/>
              </a:rPr>
              <a:t>ệ Mặt Trời có thể coi là mô hình vật chất phóng to của mẫu nguyên tử của Rutherford. </a:t>
            </a:r>
            <a:endParaRPr lang="en-US" sz="2500"/>
          </a:p>
        </p:txBody>
      </p:sp>
      <p:pic>
        <p:nvPicPr>
          <p:cNvPr id="10" name="Picture 9" descr="A group of planets in space&#10;&#10;Description automatically generated with low confidence"/>
          <p:cNvPicPr>
            <a:picLocks noChangeAspect="1"/>
          </p:cNvPicPr>
          <p:nvPr/>
        </p:nvPicPr>
        <p:blipFill rotWithShape="1">
          <a:blip r:embed="rId5" cstate="print">
            <a:extLst>
              <a:ext uri="{28A0092B-C50C-407E-A947-70E740481C1C}">
                <a14:useLocalDpi xmlns:a14="http://schemas.microsoft.com/office/drawing/2010/main" val="0"/>
              </a:ext>
            </a:extLst>
          </a:blip>
          <a:srcRect l="9109" r="7574" b="2164"/>
          <a:stretch>
            <a:fillRect/>
          </a:stretch>
        </p:blipFill>
        <p:spPr>
          <a:xfrm>
            <a:off x="7573279" y="2579999"/>
            <a:ext cx="4191000" cy="2768247"/>
          </a:xfrm>
          <a:prstGeom prst="rect">
            <a:avLst/>
          </a:prstGeom>
        </p:spPr>
      </p:pic>
      <p:pic>
        <p:nvPicPr>
          <p:cNvPr id="28" name="Picture 27" descr="Diagram, schematic&#10;&#10;Description automatically generated"/>
          <p:cNvPicPr>
            <a:picLocks noChangeAspect="1"/>
          </p:cNvPicPr>
          <p:nvPr/>
        </p:nvPicPr>
        <p:blipFill rotWithShape="1">
          <a:blip r:embed="rId6">
            <a:extLst>
              <a:ext uri="{28A0092B-C50C-407E-A947-70E740481C1C}">
                <a14:useLocalDpi xmlns:a14="http://schemas.microsoft.com/office/drawing/2010/main" val="0"/>
              </a:ext>
            </a:extLst>
          </a:blip>
          <a:srcRect l="15628" t="1011" r="14838" b="7535"/>
          <a:stretch>
            <a:fillRect/>
          </a:stretch>
        </p:blipFill>
        <p:spPr>
          <a:xfrm>
            <a:off x="4357134" y="2520359"/>
            <a:ext cx="3096050" cy="2877470"/>
          </a:xfrm>
          <a:prstGeom prst="rect">
            <a:avLst/>
          </a:prstGeom>
        </p:spPr>
      </p:pic>
      <p:sp>
        <p:nvSpPr>
          <p:cNvPr id="29" name="TextBox 28"/>
          <p:cNvSpPr txBox="1"/>
          <p:nvPr/>
        </p:nvSpPr>
        <p:spPr>
          <a:xfrm>
            <a:off x="362552" y="1146553"/>
            <a:ext cx="3050406" cy="477054"/>
          </a:xfrm>
          <a:prstGeom prst="rect">
            <a:avLst/>
          </a:prstGeom>
          <a:noFill/>
        </p:spPr>
        <p:txBody>
          <a:bodyPr wrap="square">
            <a:spAutoFit/>
          </a:bodyPr>
          <a:lstStyle/>
          <a:p>
            <a:pPr marL="0" marR="0">
              <a:spcBef>
                <a:spcPts val="0"/>
              </a:spcBef>
            </a:pPr>
            <a:r>
              <a:rPr lang="en-US" sz="2500">
                <a:solidFill>
                  <a:srgbClr val="00B050"/>
                </a:solidFill>
                <a:effectLst/>
                <a:latin typeface="Arial" panose="020B0604020202020204" pitchFamily="34" charset="0"/>
                <a:ea typeface="游明朝" panose="02020400000000000000" pitchFamily="18" charset="-128"/>
              </a:rPr>
              <a:t>Mô hình vật chất</a:t>
            </a:r>
            <a:endParaRPr lang="en-US" sz="2500">
              <a:solidFill>
                <a:srgbClr val="00B050"/>
              </a:solidFill>
              <a:effectLst/>
              <a:latin typeface="Arial" panose="020B0604020202020204" pitchFamily="34" charset="0"/>
              <a:ea typeface="游明朝" panose="02020400000000000000" pitchFamily="18"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0317821" cy="551822"/>
            <a:chOff x="-3007" y="2231322"/>
            <a:chExt cx="10253890" cy="770302"/>
          </a:xfrm>
        </p:grpSpPr>
        <p:grpSp>
          <p:nvGrpSpPr>
            <p:cNvPr id="5" name="Group 70"/>
            <p:cNvGrpSpPr/>
            <p:nvPr/>
          </p:nvGrpSpPr>
          <p:grpSpPr bwMode="auto">
            <a:xfrm>
              <a:off x="286108" y="2280389"/>
              <a:ext cx="7305332" cy="708275"/>
              <a:chOff x="564747" y="3403331"/>
              <a:chExt cx="3761905"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376190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IV</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Phương pháp nghiên cứu vật lí</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1129682" y="666498"/>
            <a:ext cx="496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Phương pháp mô hình</a:t>
            </a:r>
            <a:endParaRPr lang="en-US" altLang="en-US" sz="2400" i="1">
              <a:solidFill>
                <a:srgbClr val="0070C0"/>
              </a:solidFill>
              <a:cs typeface="Arial" panose="020B0604020202020204" pitchFamily="34" charset="0"/>
            </a:endParaRPr>
          </a:p>
        </p:txBody>
      </p:sp>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95" y="1657295"/>
            <a:ext cx="4966318" cy="213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740627" y="1847185"/>
            <a:ext cx="4552949" cy="1631216"/>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r>
              <a:rPr lang="en-US" sz="2500">
                <a:solidFill>
                  <a:srgbClr val="000000"/>
                </a:solidFill>
                <a:effectLst/>
                <a:latin typeface="Arial" panose="020B0604020202020204" pitchFamily="34" charset="0"/>
                <a:ea typeface="游明朝" panose="02020400000000000000" pitchFamily="18" charset="-128"/>
              </a:rPr>
              <a:t>Khi nghiên cứu chuyển động của một ô tô đang chạy trên đường dài, người ta coi ô tô là một chất điểm”</a:t>
            </a:r>
            <a:endParaRPr lang="en-US" sz="2500">
              <a:solidFill>
                <a:srgbClr val="000000"/>
              </a:solidFill>
              <a:effectLst/>
              <a:latin typeface="Arial" panose="020B0604020202020204" pitchFamily="34" charset="0"/>
              <a:ea typeface="游明朝" panose="02020400000000000000" pitchFamily="18" charset="-128"/>
            </a:endParaRPr>
          </a:p>
        </p:txBody>
      </p:sp>
      <p:grpSp>
        <p:nvGrpSpPr>
          <p:cNvPr id="20" name="Group 19"/>
          <p:cNvGrpSpPr/>
          <p:nvPr/>
        </p:nvGrpSpPr>
        <p:grpSpPr>
          <a:xfrm>
            <a:off x="304800" y="795275"/>
            <a:ext cx="785094" cy="258924"/>
            <a:chOff x="5867400" y="402866"/>
            <a:chExt cx="785094" cy="406303"/>
          </a:xfrm>
        </p:grpSpPr>
        <p:sp>
          <p:nvSpPr>
            <p:cNvPr id="21" name="Arrow: Pentagon 20"/>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9" name="TextBox 28"/>
          <p:cNvSpPr txBox="1"/>
          <p:nvPr/>
        </p:nvSpPr>
        <p:spPr>
          <a:xfrm>
            <a:off x="362552" y="1146553"/>
            <a:ext cx="3050406" cy="477054"/>
          </a:xfrm>
          <a:prstGeom prst="rect">
            <a:avLst/>
          </a:prstGeom>
          <a:noFill/>
        </p:spPr>
        <p:txBody>
          <a:bodyPr wrap="square">
            <a:spAutoFit/>
          </a:bodyPr>
          <a:lstStyle/>
          <a:p>
            <a:pPr marL="0" marR="0">
              <a:spcBef>
                <a:spcPts val="0"/>
              </a:spcBef>
            </a:pPr>
            <a:r>
              <a:rPr lang="en-US" sz="2500">
                <a:solidFill>
                  <a:srgbClr val="00B050"/>
                </a:solidFill>
                <a:effectLst/>
                <a:latin typeface="Arial" panose="020B0604020202020204" pitchFamily="34" charset="0"/>
                <a:ea typeface="游明朝" panose="02020400000000000000" pitchFamily="18" charset="-128"/>
              </a:rPr>
              <a:t>Mô hình lí thuyết:</a:t>
            </a:r>
            <a:endParaRPr lang="en-US" sz="2500">
              <a:solidFill>
                <a:srgbClr val="00B050"/>
              </a:solidFill>
              <a:effectLst/>
              <a:latin typeface="Arial" panose="020B0604020202020204" pitchFamily="34" charset="0"/>
              <a:ea typeface="游明朝" panose="02020400000000000000" pitchFamily="18" charset="-128"/>
            </a:endParaRPr>
          </a:p>
        </p:txBody>
      </p:sp>
      <p:pic>
        <p:nvPicPr>
          <p:cNvPr id="30" name="Picture 29" descr="Chart, line chart&#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1" r="268" b="7429"/>
          <a:stretch>
            <a:fillRect/>
          </a:stretch>
        </p:blipFill>
        <p:spPr>
          <a:xfrm>
            <a:off x="7249631" y="3932879"/>
            <a:ext cx="4145630" cy="2200866"/>
          </a:xfrm>
          <a:prstGeom prst="rect">
            <a:avLst/>
          </a:prstGeom>
        </p:spPr>
      </p:pic>
      <p:pic>
        <p:nvPicPr>
          <p:cNvPr id="11" name="Picture 10"/>
          <p:cNvPicPr>
            <a:picLocks noChangeAspect="1"/>
          </p:cNvPicPr>
          <p:nvPr/>
        </p:nvPicPr>
        <p:blipFill>
          <a:blip r:embed="rId5"/>
          <a:stretch>
            <a:fillRect/>
          </a:stretch>
        </p:blipFill>
        <p:spPr>
          <a:xfrm>
            <a:off x="552451" y="4189766"/>
            <a:ext cx="5968291" cy="1655313"/>
          </a:xfrm>
          <a:prstGeom prst="rect">
            <a:avLst/>
          </a:prstGeom>
        </p:spPr>
      </p:pic>
      <p:sp>
        <p:nvSpPr>
          <p:cNvPr id="17" name="TextBox 16"/>
          <p:cNvSpPr txBox="1"/>
          <p:nvPr/>
        </p:nvSpPr>
        <p:spPr>
          <a:xfrm>
            <a:off x="1752600" y="6203752"/>
            <a:ext cx="10739786" cy="477054"/>
          </a:xfrm>
          <a:prstGeom prst="rect">
            <a:avLst/>
          </a:prstGeom>
          <a:noFill/>
        </p:spPr>
        <p:txBody>
          <a:bodyPr wrap="square">
            <a:spAutoFit/>
          </a:bodyPr>
          <a:lstStyle/>
          <a:p>
            <a:pPr marR="0">
              <a:spcBef>
                <a:spcPts val="0"/>
              </a:spcBef>
            </a:pPr>
            <a:r>
              <a:rPr lang="en-US" sz="2500">
                <a:solidFill>
                  <a:srgbClr val="000000"/>
                </a:solidFill>
                <a:effectLst/>
                <a:latin typeface="Arial" panose="020B0604020202020204" pitchFamily="34" charset="0"/>
                <a:ea typeface="游明朝" panose="02020400000000000000" pitchFamily="18" charset="-128"/>
                <a:sym typeface="Symbol" panose="05050102010706020507" pitchFamily="18" charset="2"/>
              </a:rPr>
              <a:t> </a:t>
            </a:r>
            <a:r>
              <a:rPr lang="en-US" sz="2500">
                <a:solidFill>
                  <a:srgbClr val="000000"/>
                </a:solidFill>
                <a:effectLst/>
                <a:latin typeface="Arial" panose="020B0604020202020204" pitchFamily="34" charset="0"/>
                <a:ea typeface="游明朝" panose="02020400000000000000" pitchFamily="18" charset="-128"/>
              </a:rPr>
              <a:t>Chất điểm, tia sáng nêu trên là các ví dụ về mô hình lí thuyết</a:t>
            </a:r>
            <a:endParaRPr lang="en-US" sz="2500">
              <a:solidFill>
                <a:srgbClr val="000000"/>
              </a:solidFill>
              <a:effectLst/>
              <a:latin typeface="Arial" panose="020B0604020202020204" pitchFamily="34" charset="0"/>
              <a:ea typeface="Times New Roman" panose="02020603050405020304" pitchFamily="18" charset="0"/>
            </a:endParaRPr>
          </a:p>
        </p:txBody>
      </p:sp>
      <p:sp>
        <p:nvSpPr>
          <p:cNvPr id="18" name="TextBox 17"/>
          <p:cNvSpPr txBox="1"/>
          <p:nvPr/>
        </p:nvSpPr>
        <p:spPr>
          <a:xfrm>
            <a:off x="6448821" y="1749460"/>
            <a:ext cx="4572000" cy="1631216"/>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r>
              <a:rPr lang="en-US" sz="2500">
                <a:solidFill>
                  <a:srgbClr val="000000"/>
                </a:solidFill>
                <a:latin typeface="Arial" panose="020B0604020202020204" pitchFamily="34" charset="0"/>
                <a:ea typeface="游明朝" panose="02020400000000000000" pitchFamily="18" charset="-128"/>
              </a:rPr>
              <a:t>K</a:t>
            </a:r>
            <a:r>
              <a:rPr lang="en-US" sz="2500">
                <a:solidFill>
                  <a:srgbClr val="000000"/>
                </a:solidFill>
                <a:effectLst/>
                <a:latin typeface="Arial" panose="020B0604020202020204" pitchFamily="34" charset="0"/>
                <a:ea typeface="游明朝" panose="02020400000000000000" pitchFamily="18" charset="-128"/>
              </a:rPr>
              <a:t>hi nghiên cứu về ánh sáng người ta dùng mô hình tia sáng để biểu diễn đường truyền của ánh sáng </a:t>
            </a:r>
            <a:endParaRPr lang="en-US" sz="2500">
              <a:solidFill>
                <a:srgbClr val="000000"/>
              </a:solidFill>
              <a:effectLst/>
              <a:latin typeface="Arial" panose="020B0604020202020204" pitchFamily="34" charset="0"/>
              <a:ea typeface="游明朝" panose="02020400000000000000" pitchFamily="18" charset="-128"/>
            </a:endParaRPr>
          </a:p>
        </p:txBody>
      </p:sp>
      <p:pic>
        <p:nvPicPr>
          <p:cNvPr id="19"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630" y="1600231"/>
            <a:ext cx="4966318" cy="213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0317821" cy="551822"/>
            <a:chOff x="-3007" y="2231322"/>
            <a:chExt cx="10253890" cy="770302"/>
          </a:xfrm>
        </p:grpSpPr>
        <p:grpSp>
          <p:nvGrpSpPr>
            <p:cNvPr id="5" name="Group 70"/>
            <p:cNvGrpSpPr/>
            <p:nvPr/>
          </p:nvGrpSpPr>
          <p:grpSpPr bwMode="auto">
            <a:xfrm>
              <a:off x="286108" y="2280389"/>
              <a:ext cx="7305332" cy="708275"/>
              <a:chOff x="564747" y="3403331"/>
              <a:chExt cx="3761905"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376190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IV</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Phương pháp nghiên cứu vật lí</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1129682" y="666498"/>
            <a:ext cx="496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Phương pháp mô hình</a:t>
            </a:r>
            <a:endParaRPr lang="en-US" altLang="en-US" sz="2400" i="1">
              <a:solidFill>
                <a:srgbClr val="0070C0"/>
              </a:solidFill>
              <a:cs typeface="Arial" panose="020B0604020202020204" pitchFamily="34" charset="0"/>
            </a:endParaRPr>
          </a:p>
        </p:txBody>
      </p:sp>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25" y="1737273"/>
            <a:ext cx="11353801" cy="103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898695" y="1843319"/>
            <a:ext cx="9920033" cy="861774"/>
          </a:xfrm>
          <a:prstGeom prst="rect">
            <a:avLst/>
          </a:prstGeom>
          <a:noFill/>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Đó là các công thức, phương trình, đồ thị, kí hiệu,... của Toán học dùng để mô tả các đặc điểm của các đối tượng nghiên cứu. </a:t>
            </a:r>
            <a:endParaRPr lang="en-US" sz="2500">
              <a:solidFill>
                <a:srgbClr val="000000"/>
              </a:solidFill>
              <a:effectLst/>
              <a:latin typeface="Arial" panose="020B0604020202020204" pitchFamily="34" charset="0"/>
              <a:ea typeface="Times New Roman" panose="02020603050405020304" pitchFamily="18" charset="0"/>
            </a:endParaRPr>
          </a:p>
        </p:txBody>
      </p:sp>
      <p:grpSp>
        <p:nvGrpSpPr>
          <p:cNvPr id="20" name="Group 19"/>
          <p:cNvGrpSpPr/>
          <p:nvPr/>
        </p:nvGrpSpPr>
        <p:grpSpPr>
          <a:xfrm>
            <a:off x="304800" y="795275"/>
            <a:ext cx="785094" cy="258924"/>
            <a:chOff x="5867400" y="402866"/>
            <a:chExt cx="785094" cy="406303"/>
          </a:xfrm>
        </p:grpSpPr>
        <p:sp>
          <p:nvSpPr>
            <p:cNvPr id="21" name="Arrow: Pentagon 20"/>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9" name="TextBox 28"/>
          <p:cNvSpPr txBox="1"/>
          <p:nvPr/>
        </p:nvSpPr>
        <p:spPr>
          <a:xfrm>
            <a:off x="362552" y="1146553"/>
            <a:ext cx="3050406" cy="477054"/>
          </a:xfrm>
          <a:prstGeom prst="rect">
            <a:avLst/>
          </a:prstGeom>
          <a:noFill/>
        </p:spPr>
        <p:txBody>
          <a:bodyPr wrap="square">
            <a:spAutoFit/>
          </a:bodyPr>
          <a:lstStyle/>
          <a:p>
            <a:pPr marL="0" marR="0">
              <a:spcBef>
                <a:spcPts val="0"/>
              </a:spcBef>
            </a:pPr>
            <a:r>
              <a:rPr lang="en-US" sz="2500">
                <a:solidFill>
                  <a:srgbClr val="00B050"/>
                </a:solidFill>
                <a:effectLst/>
                <a:latin typeface="Arial" panose="020B0604020202020204" pitchFamily="34" charset="0"/>
                <a:ea typeface="游明朝" panose="02020400000000000000" pitchFamily="18" charset="-128"/>
              </a:rPr>
              <a:t>Mô hình toán học:</a:t>
            </a:r>
            <a:endParaRPr lang="en-US" sz="2500">
              <a:solidFill>
                <a:srgbClr val="00B050"/>
              </a:solidFill>
              <a:effectLst/>
              <a:latin typeface="Arial" panose="020B0604020202020204" pitchFamily="34" charset="0"/>
              <a:ea typeface="游明朝" panose="02020400000000000000" pitchFamily="18" charset="-128"/>
            </a:endParaRPr>
          </a:p>
        </p:txBody>
      </p:sp>
      <p:pic>
        <p:nvPicPr>
          <p:cNvPr id="3" name="Picture 2"/>
          <p:cNvPicPr>
            <a:picLocks noChangeAspect="1"/>
          </p:cNvPicPr>
          <p:nvPr/>
        </p:nvPicPr>
        <p:blipFill>
          <a:blip r:embed="rId4"/>
          <a:stretch>
            <a:fillRect/>
          </a:stretch>
        </p:blipFill>
        <p:spPr>
          <a:xfrm>
            <a:off x="648323" y="3401389"/>
            <a:ext cx="4393239" cy="1246494"/>
          </a:xfrm>
          <a:prstGeom prst="rect">
            <a:avLst/>
          </a:prstGeom>
        </p:spPr>
      </p:pic>
      <p:grpSp>
        <p:nvGrpSpPr>
          <p:cNvPr id="19" name="Group 18"/>
          <p:cNvGrpSpPr/>
          <p:nvPr/>
        </p:nvGrpSpPr>
        <p:grpSpPr>
          <a:xfrm>
            <a:off x="8077200" y="3611103"/>
            <a:ext cx="2310296" cy="827065"/>
            <a:chOff x="8076716" y="3452482"/>
            <a:chExt cx="2310296" cy="1349266"/>
          </a:xfrm>
        </p:grpSpPr>
        <p:pic>
          <p:nvPicPr>
            <p:cNvPr id="25" name="Picture 24" descr="empty-red-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6716" y="3452482"/>
              <a:ext cx="2310296" cy="125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7" name="Object 18"/>
                <p:cNvSpPr txBox="1"/>
                <p:nvPr/>
              </p:nvSpPr>
              <p:spPr bwMode="auto">
                <a:xfrm>
                  <a:off x="8567293" y="3641285"/>
                  <a:ext cx="1447800" cy="1160463"/>
                </a:xfrm>
                <a:prstGeom prst="rect">
                  <a:avLst/>
                </a:prstGeom>
                <a:noFill/>
                <a:ln w="9525">
                  <a:noFill/>
                  <a:miter lim="800000"/>
                </a:ln>
                <a:effectLst/>
              </p:spPr>
              <p:txBody>
                <a:bodyPr>
                  <a:normAutofit/>
                </a:bodyPr>
                <a:lstStyle/>
                <a:p>
                  <a14:m>
                    <m:oMathPara xmlns:m="http://schemas.openxmlformats.org/officeDocument/2006/math">
                      <m:oMathParaPr>
                        <m:jc m:val="left"/>
                      </m:oMathParaPr>
                      <m:oMath xmlns:m="http://schemas.openxmlformats.org/officeDocument/2006/math">
                        <m:r>
                          <a:rPr lang="en-US" sz="3000" b="0" i="1" smtClean="0">
                            <a:solidFill>
                              <a:srgbClr val="000000"/>
                            </a:solidFill>
                            <a:latin typeface="Cambria Math" panose="02040503050406030204" pitchFamily="18" charset="0"/>
                          </a:rPr>
                          <m:t>𝑑</m:t>
                        </m:r>
                        <m:r>
                          <a:rPr lang="en-US" sz="3000" i="1">
                            <a:solidFill>
                              <a:srgbClr val="000000"/>
                            </a:solidFill>
                            <a:latin typeface="Cambria Math" panose="02040503050406030204" pitchFamily="18" charset="0"/>
                          </a:rPr>
                          <m:t>=</m:t>
                        </m:r>
                        <m:r>
                          <a:rPr lang="en-US" sz="3000" b="0" i="1" smtClean="0">
                            <a:solidFill>
                              <a:srgbClr val="000000"/>
                            </a:solidFill>
                            <a:latin typeface="Cambria Math" panose="02040503050406030204" pitchFamily="18" charset="0"/>
                          </a:rPr>
                          <m:t>𝑣</m:t>
                        </m:r>
                        <m:r>
                          <a:rPr lang="en-US" sz="3000" b="0" i="1" smtClean="0">
                            <a:solidFill>
                              <a:srgbClr val="000000"/>
                            </a:solidFill>
                            <a:latin typeface="Cambria Math" panose="02040503050406030204" pitchFamily="18" charset="0"/>
                          </a:rPr>
                          <m:t>.</m:t>
                        </m:r>
                        <m:r>
                          <a:rPr lang="en-US" sz="3000" b="0" i="1" smtClean="0">
                            <a:solidFill>
                              <a:srgbClr val="000000"/>
                            </a:solidFill>
                            <a:latin typeface="Cambria Math" panose="02040503050406030204" pitchFamily="18" charset="0"/>
                          </a:rPr>
                          <m:t>𝑡</m:t>
                        </m:r>
                      </m:oMath>
                    </m:oMathPara>
                  </a14:m>
                  <a:endParaRPr lang="en-US" sz="3000"/>
                </a:p>
              </p:txBody>
            </p:sp>
          </mc:Choice>
          <mc:Fallback>
            <p:sp>
              <p:nvSpPr>
                <p:cNvPr id="27" name="Object 18"/>
                <p:cNvSpPr txBox="1">
                  <a:spLocks noRot="1" noChangeAspect="1" noMove="1" noResize="1" noEditPoints="1" noAdjustHandles="1" noChangeArrowheads="1" noChangeShapeType="1" noTextEdit="1"/>
                </p:cNvSpPr>
                <p:nvPr/>
              </p:nvSpPr>
              <p:spPr bwMode="auto">
                <a:xfrm>
                  <a:off x="8567293" y="3641285"/>
                  <a:ext cx="1447800" cy="1160463"/>
                </a:xfrm>
                <a:prstGeom prst="rect">
                  <a:avLst/>
                </a:prstGeom>
                <a:blipFill rotWithShape="1">
                  <a:blip r:embed="rId6"/>
                </a:blipFill>
                <a:ln w="9525">
                  <a:noFill/>
                  <a:miter lim="800000"/>
                </a:ln>
                <a:effectLst/>
              </p:spPr>
              <p:txBody>
                <a:bodyPr/>
                <a:lstStyle/>
                <a:p>
                  <a:r>
                    <a:rPr lang="en-US" altLang="en-US">
                      <a:noFill/>
                    </a:rPr>
                    <a:t> </a:t>
                  </a:r>
                </a:p>
              </p:txBody>
            </p:sp>
          </mc:Fallback>
        </mc:AlternateContent>
      </p:grpSp>
      <mc:AlternateContent xmlns:mc="http://schemas.openxmlformats.org/markup-compatibility/2006">
        <mc:Choice xmlns:a14="http://schemas.microsoft.com/office/drawing/2010/main" Requires="a14">
          <p:sp>
            <p:nvSpPr>
              <p:cNvPr id="28" name="TextBox 27"/>
              <p:cNvSpPr txBox="1"/>
              <p:nvPr/>
            </p:nvSpPr>
            <p:spPr>
              <a:xfrm>
                <a:off x="7147248" y="4953000"/>
                <a:ext cx="4695126" cy="1384995"/>
              </a:xfrm>
              <a:prstGeom prst="rect">
                <a:avLst/>
              </a:prstGeom>
              <a:noFill/>
            </p:spPr>
            <p:txBody>
              <a:bodyPr wrap="square">
                <a:spAutoFit/>
              </a:bodyPr>
              <a:lstStyle/>
              <a:p>
                <a:r>
                  <a:rPr lang="en-US" sz="2500">
                    <a:solidFill>
                      <a:srgbClr val="000000"/>
                    </a:solidFill>
                    <a:latin typeface="Arial" panose="020B0604020202020204" pitchFamily="34" charset="0"/>
                    <a:ea typeface="游明朝" panose="02020400000000000000" pitchFamily="18" charset="-128"/>
                  </a:rPr>
                  <a:t>VD:  P</a:t>
                </a:r>
                <a:r>
                  <a:rPr lang="en-US" sz="2500">
                    <a:solidFill>
                      <a:srgbClr val="000000"/>
                    </a:solidFill>
                    <a:effectLst/>
                    <a:latin typeface="Arial" panose="020B0604020202020204" pitchFamily="34" charset="0"/>
                    <a:ea typeface="游明朝" panose="02020400000000000000" pitchFamily="18" charset="-128"/>
                  </a:rPr>
                  <a:t>hương trình </a:t>
                </a:r>
                <a14:m>
                  <m:oMath xmlns:m="http://schemas.openxmlformats.org/officeDocument/2006/math">
                    <m:r>
                      <a:rPr lang="en-US" sz="2800" b="0" i="1" smtClean="0">
                        <a:solidFill>
                          <a:srgbClr val="000000"/>
                        </a:solidFill>
                        <a:latin typeface="Cambria Math" panose="02040503050406030204" pitchFamily="18" charset="0"/>
                      </a:rPr>
                      <m:t>𝑑</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𝑣</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𝑡</m:t>
                    </m:r>
                  </m:oMath>
                </a14:m>
                <a:r>
                  <a:rPr lang="en-US" sz="2800"/>
                  <a:t> </a:t>
                </a:r>
                <a:endParaRPr lang="en-US" sz="2800"/>
              </a:p>
              <a:p>
                <a:r>
                  <a:rPr lang="en-US" sz="2800">
                    <a:solidFill>
                      <a:srgbClr val="000000"/>
                    </a:solidFill>
                    <a:latin typeface="Arial" panose="020B0604020202020204" pitchFamily="34" charset="0"/>
                    <a:ea typeface="游明朝" panose="02020400000000000000" pitchFamily="18" charset="-128"/>
                  </a:rPr>
                  <a:t>là mô hình toán học của chuyển động thẳng đều.</a:t>
                </a:r>
                <a:endParaRPr lang="en-US" sz="2800"/>
              </a:p>
            </p:txBody>
          </p:sp>
        </mc:Choice>
        <mc:Fallback>
          <p:sp>
            <p:nvSpPr>
              <p:cNvPr id="28" name="TextBox 27"/>
              <p:cNvSpPr txBox="1">
                <a:spLocks noRot="1" noChangeAspect="1" noMove="1" noResize="1" noEditPoints="1" noAdjustHandles="1" noChangeArrowheads="1" noChangeShapeType="1" noTextEdit="1"/>
              </p:cNvSpPr>
              <p:nvPr/>
            </p:nvSpPr>
            <p:spPr>
              <a:xfrm>
                <a:off x="7147248" y="4953000"/>
                <a:ext cx="4695126" cy="1384995"/>
              </a:xfrm>
              <a:prstGeom prst="rect">
                <a:avLst/>
              </a:prstGeom>
              <a:blipFill rotWithShape="1">
                <a:blip r:embed="rId7"/>
                <a:stretch>
                  <a:fillRect l="-7" r="6" b="4"/>
                </a:stretch>
              </a:blipFill>
            </p:spPr>
            <p:txBody>
              <a:bodyPr/>
              <a:lstStyle/>
              <a:p>
                <a:r>
                  <a:rPr lang="en-US" altLang="en-US">
                    <a:noFill/>
                  </a:rPr>
                  <a:t> </a:t>
                </a:r>
              </a:p>
            </p:txBody>
          </p:sp>
        </mc:Fallback>
      </mc:AlternateContent>
      <p:sp>
        <p:nvSpPr>
          <p:cNvPr id="35" name="TextBox 34"/>
          <p:cNvSpPr txBox="1"/>
          <p:nvPr/>
        </p:nvSpPr>
        <p:spPr>
          <a:xfrm>
            <a:off x="800102" y="5028681"/>
            <a:ext cx="4426224" cy="1246495"/>
          </a:xfrm>
          <a:prstGeom prst="rect">
            <a:avLst/>
          </a:prstGeom>
          <a:noFill/>
        </p:spPr>
        <p:txBody>
          <a:bodyPr wrap="square">
            <a:spAutoFit/>
          </a:bodyPr>
          <a:lstStyle/>
          <a:p>
            <a:pPr marL="0" marR="0" algn="ctr">
              <a:spcBef>
                <a:spcPts val="0"/>
              </a:spcBef>
            </a:pPr>
            <a:r>
              <a:rPr lang="en-US" sz="2500" dirty="0" err="1">
                <a:solidFill>
                  <a:srgbClr val="000000"/>
                </a:solidFill>
                <a:effectLst/>
                <a:latin typeface="Arial" panose="020B0604020202020204" pitchFamily="34" charset="0"/>
                <a:ea typeface="Times New Roman" panose="02020603050405020304" pitchFamily="18" charset="0"/>
              </a:rPr>
              <a:t>Ví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dụ</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Vectơ</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dùng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để</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游明朝" panose="02020400000000000000" pitchFamily="18" charset="-128"/>
              </a:rPr>
              <a:t>mô</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tả</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một</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đại</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lượng</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có</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hướng</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như</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lực</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độ</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dịch</a:t>
            </a:r>
            <a:r>
              <a:rPr lang="en-US" sz="2500" dirty="0">
                <a:solidFill>
                  <a:srgbClr val="000000"/>
                </a:solidFill>
                <a:effectLst/>
                <a:latin typeface="Arial" panose="020B0604020202020204" pitchFamily="34" charset="0"/>
                <a:ea typeface="游明朝" panose="02020400000000000000" pitchFamily="18" charset="-128"/>
              </a:rPr>
              <a:t> </a:t>
            </a:r>
            <a:r>
              <a:rPr lang="en-US" sz="2500" dirty="0" err="1">
                <a:solidFill>
                  <a:srgbClr val="000000"/>
                </a:solidFill>
                <a:effectLst/>
                <a:latin typeface="Arial" panose="020B0604020202020204" pitchFamily="34" charset="0"/>
                <a:ea typeface="游明朝" panose="02020400000000000000" pitchFamily="18" charset="-128"/>
              </a:rPr>
              <a:t>chuyển</a:t>
            </a:r>
            <a:r>
              <a:rPr lang="en-US" sz="2500" dirty="0">
                <a:solidFill>
                  <a:srgbClr val="000000"/>
                </a:solidFill>
                <a:latin typeface="Arial" panose="020B0604020202020204" pitchFamily="34" charset="0"/>
                <a:ea typeface="游明朝" panose="02020400000000000000" pitchFamily="18" charset="-128"/>
              </a:rPr>
              <a:t>…</a:t>
            </a:r>
            <a:r>
              <a:rPr lang="en-US" sz="2500" dirty="0">
                <a:solidFill>
                  <a:srgbClr val="000000"/>
                </a:solidFill>
                <a:effectLst/>
                <a:latin typeface="Arial" panose="020B0604020202020204" pitchFamily="34" charset="0"/>
                <a:ea typeface="游明朝" panose="02020400000000000000" pitchFamily="18" charset="-128"/>
              </a:rPr>
              <a:t> </a:t>
            </a:r>
            <a:endParaRPr lang="en-US" sz="2500" dirty="0">
              <a:solidFill>
                <a:srgbClr val="000000"/>
              </a:solidFill>
              <a:effectLst/>
              <a:latin typeface="Arial" panose="020B0604020202020204" pitchFamily="34" charset="0"/>
              <a:ea typeface="游明朝" panose="02020400000000000000" pitchFamily="18"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p:cNvSpPr/>
          <p:nvPr/>
        </p:nvSpPr>
        <p:spPr>
          <a:xfrm>
            <a:off x="2768417" y="1600200"/>
            <a:ext cx="6655166" cy="634068"/>
          </a:xfrm>
          <a:custGeom>
            <a:avLst/>
            <a:gdLst>
              <a:gd name="connsiteX0" fmla="*/ 0 w 2765970"/>
              <a:gd name="connsiteY0" fmla="*/ 165958 h 1659582"/>
              <a:gd name="connsiteX1" fmla="*/ 165958 w 2765970"/>
              <a:gd name="connsiteY1" fmla="*/ 0 h 1659582"/>
              <a:gd name="connsiteX2" fmla="*/ 2600012 w 2765970"/>
              <a:gd name="connsiteY2" fmla="*/ 0 h 1659582"/>
              <a:gd name="connsiteX3" fmla="*/ 2765970 w 2765970"/>
              <a:gd name="connsiteY3" fmla="*/ 165958 h 1659582"/>
              <a:gd name="connsiteX4" fmla="*/ 2765970 w 2765970"/>
              <a:gd name="connsiteY4" fmla="*/ 1493624 h 1659582"/>
              <a:gd name="connsiteX5" fmla="*/ 2600012 w 2765970"/>
              <a:gd name="connsiteY5" fmla="*/ 1659582 h 1659582"/>
              <a:gd name="connsiteX6" fmla="*/ 165958 w 2765970"/>
              <a:gd name="connsiteY6" fmla="*/ 1659582 h 1659582"/>
              <a:gd name="connsiteX7" fmla="*/ 0 w 2765970"/>
              <a:gd name="connsiteY7" fmla="*/ 1493624 h 1659582"/>
              <a:gd name="connsiteX8" fmla="*/ 0 w 276597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5970" h="1659582">
                <a:moveTo>
                  <a:pt x="0" y="165958"/>
                </a:moveTo>
                <a:cubicBezTo>
                  <a:pt x="0" y="74302"/>
                  <a:pt x="74302" y="0"/>
                  <a:pt x="165958" y="0"/>
                </a:cubicBezTo>
                <a:lnTo>
                  <a:pt x="2600012" y="0"/>
                </a:lnTo>
                <a:cubicBezTo>
                  <a:pt x="2691668" y="0"/>
                  <a:pt x="2765970" y="74302"/>
                  <a:pt x="2765970" y="165958"/>
                </a:cubicBezTo>
                <a:lnTo>
                  <a:pt x="2765970" y="1493624"/>
                </a:lnTo>
                <a:cubicBezTo>
                  <a:pt x="2765970" y="1585280"/>
                  <a:pt x="2691668" y="1659582"/>
                  <a:pt x="2600012" y="1659582"/>
                </a:cubicBezTo>
                <a:lnTo>
                  <a:pt x="165958" y="1659582"/>
                </a:lnTo>
                <a:cubicBezTo>
                  <a:pt x="74302" y="1659582"/>
                  <a:pt x="0" y="1585280"/>
                  <a:pt x="0" y="1493624"/>
                </a:cubicBezTo>
                <a:lnTo>
                  <a:pt x="0" y="165958"/>
                </a:lnTo>
                <a:close/>
              </a:path>
            </a:pathLst>
          </a:cu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1. Xác định đối tượng cần mô hình hóa</a:t>
            </a:r>
            <a:endParaRPr lang="en-US" sz="2400" kern="1200">
              <a:latin typeface="Arial" panose="020B0604020202020204" pitchFamily="34" charset="0"/>
              <a:cs typeface="Arial" panose="020B0604020202020204" pitchFamily="34" charset="0"/>
            </a:endParaRPr>
          </a:p>
        </p:txBody>
      </p:sp>
      <p:sp>
        <p:nvSpPr>
          <p:cNvPr id="19" name="Freeform: Shape 18"/>
          <p:cNvSpPr/>
          <p:nvPr/>
        </p:nvSpPr>
        <p:spPr>
          <a:xfrm>
            <a:off x="2768418" y="2623205"/>
            <a:ext cx="6655165" cy="586386"/>
          </a:xfrm>
          <a:custGeom>
            <a:avLst/>
            <a:gdLst>
              <a:gd name="connsiteX0" fmla="*/ 0 w 2765970"/>
              <a:gd name="connsiteY0" fmla="*/ 165958 h 1659582"/>
              <a:gd name="connsiteX1" fmla="*/ 165958 w 2765970"/>
              <a:gd name="connsiteY1" fmla="*/ 0 h 1659582"/>
              <a:gd name="connsiteX2" fmla="*/ 2600012 w 2765970"/>
              <a:gd name="connsiteY2" fmla="*/ 0 h 1659582"/>
              <a:gd name="connsiteX3" fmla="*/ 2765970 w 2765970"/>
              <a:gd name="connsiteY3" fmla="*/ 165958 h 1659582"/>
              <a:gd name="connsiteX4" fmla="*/ 2765970 w 2765970"/>
              <a:gd name="connsiteY4" fmla="*/ 1493624 h 1659582"/>
              <a:gd name="connsiteX5" fmla="*/ 2600012 w 2765970"/>
              <a:gd name="connsiteY5" fmla="*/ 1659582 h 1659582"/>
              <a:gd name="connsiteX6" fmla="*/ 165958 w 2765970"/>
              <a:gd name="connsiteY6" fmla="*/ 1659582 h 1659582"/>
              <a:gd name="connsiteX7" fmla="*/ 0 w 2765970"/>
              <a:gd name="connsiteY7" fmla="*/ 1493624 h 1659582"/>
              <a:gd name="connsiteX8" fmla="*/ 0 w 276597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5970" h="1659582">
                <a:moveTo>
                  <a:pt x="0" y="165958"/>
                </a:moveTo>
                <a:cubicBezTo>
                  <a:pt x="0" y="74302"/>
                  <a:pt x="74302" y="0"/>
                  <a:pt x="165958" y="0"/>
                </a:cubicBezTo>
                <a:lnTo>
                  <a:pt x="2600012" y="0"/>
                </a:lnTo>
                <a:cubicBezTo>
                  <a:pt x="2691668" y="0"/>
                  <a:pt x="2765970" y="74302"/>
                  <a:pt x="2765970" y="165958"/>
                </a:cubicBezTo>
                <a:lnTo>
                  <a:pt x="2765970" y="1493624"/>
                </a:lnTo>
                <a:cubicBezTo>
                  <a:pt x="2765970" y="1585280"/>
                  <a:pt x="2691668" y="1659582"/>
                  <a:pt x="2600012" y="1659582"/>
                </a:cubicBezTo>
                <a:lnTo>
                  <a:pt x="165958" y="1659582"/>
                </a:lnTo>
                <a:cubicBezTo>
                  <a:pt x="74302" y="1659582"/>
                  <a:pt x="0" y="1585280"/>
                  <a:pt x="0" y="1493624"/>
                </a:cubicBezTo>
                <a:lnTo>
                  <a:pt x="0" y="165958"/>
                </a:lnTo>
                <a:close/>
              </a:path>
            </a:pathLst>
          </a:cu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2. Xây dựng mô hình (giả thuyết)</a:t>
            </a:r>
            <a:endParaRPr lang="en-US" sz="2400" kern="1200">
              <a:latin typeface="Arial" panose="020B0604020202020204" pitchFamily="34" charset="0"/>
              <a:cs typeface="Arial" panose="020B0604020202020204" pitchFamily="34" charset="0"/>
            </a:endParaRPr>
          </a:p>
        </p:txBody>
      </p:sp>
      <p:sp>
        <p:nvSpPr>
          <p:cNvPr id="21" name="Freeform: Shape 20"/>
          <p:cNvSpPr/>
          <p:nvPr/>
        </p:nvSpPr>
        <p:spPr>
          <a:xfrm>
            <a:off x="2768419" y="3681536"/>
            <a:ext cx="6655164" cy="685960"/>
          </a:xfrm>
          <a:custGeom>
            <a:avLst/>
            <a:gdLst>
              <a:gd name="connsiteX0" fmla="*/ 0 w 2765970"/>
              <a:gd name="connsiteY0" fmla="*/ 165958 h 1659582"/>
              <a:gd name="connsiteX1" fmla="*/ 165958 w 2765970"/>
              <a:gd name="connsiteY1" fmla="*/ 0 h 1659582"/>
              <a:gd name="connsiteX2" fmla="*/ 2600012 w 2765970"/>
              <a:gd name="connsiteY2" fmla="*/ 0 h 1659582"/>
              <a:gd name="connsiteX3" fmla="*/ 2765970 w 2765970"/>
              <a:gd name="connsiteY3" fmla="*/ 165958 h 1659582"/>
              <a:gd name="connsiteX4" fmla="*/ 2765970 w 2765970"/>
              <a:gd name="connsiteY4" fmla="*/ 1493624 h 1659582"/>
              <a:gd name="connsiteX5" fmla="*/ 2600012 w 2765970"/>
              <a:gd name="connsiteY5" fmla="*/ 1659582 h 1659582"/>
              <a:gd name="connsiteX6" fmla="*/ 165958 w 2765970"/>
              <a:gd name="connsiteY6" fmla="*/ 1659582 h 1659582"/>
              <a:gd name="connsiteX7" fmla="*/ 0 w 2765970"/>
              <a:gd name="connsiteY7" fmla="*/ 1493624 h 1659582"/>
              <a:gd name="connsiteX8" fmla="*/ 0 w 276597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5970" h="1659582">
                <a:moveTo>
                  <a:pt x="0" y="165958"/>
                </a:moveTo>
                <a:cubicBezTo>
                  <a:pt x="0" y="74302"/>
                  <a:pt x="74302" y="0"/>
                  <a:pt x="165958" y="0"/>
                </a:cubicBezTo>
                <a:lnTo>
                  <a:pt x="2600012" y="0"/>
                </a:lnTo>
                <a:cubicBezTo>
                  <a:pt x="2691668" y="0"/>
                  <a:pt x="2765970" y="74302"/>
                  <a:pt x="2765970" y="165958"/>
                </a:cubicBezTo>
                <a:lnTo>
                  <a:pt x="2765970" y="1493624"/>
                </a:lnTo>
                <a:cubicBezTo>
                  <a:pt x="2765970" y="1585280"/>
                  <a:pt x="2691668" y="1659582"/>
                  <a:pt x="2600012" y="1659582"/>
                </a:cubicBezTo>
                <a:lnTo>
                  <a:pt x="165958" y="1659582"/>
                </a:lnTo>
                <a:cubicBezTo>
                  <a:pt x="74302" y="1659582"/>
                  <a:pt x="0" y="1585280"/>
                  <a:pt x="0" y="1493624"/>
                </a:cubicBezTo>
                <a:lnTo>
                  <a:pt x="0" y="165958"/>
                </a:lnTo>
                <a:close/>
              </a:path>
            </a:pathLst>
          </a:cu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3. Kiểm tra sự phù hợp của mô hình</a:t>
            </a:r>
            <a:endParaRPr lang="en-US" sz="2400" kern="1200">
              <a:latin typeface="Arial" panose="020B0604020202020204" pitchFamily="34" charset="0"/>
              <a:cs typeface="Arial" panose="020B0604020202020204" pitchFamily="34" charset="0"/>
            </a:endParaRPr>
          </a:p>
        </p:txBody>
      </p:sp>
      <p:sp>
        <p:nvSpPr>
          <p:cNvPr id="23" name="Freeform: Shape 22"/>
          <p:cNvSpPr/>
          <p:nvPr/>
        </p:nvSpPr>
        <p:spPr>
          <a:xfrm>
            <a:off x="6457753" y="4965150"/>
            <a:ext cx="2913724" cy="901600"/>
          </a:xfrm>
          <a:custGeom>
            <a:avLst/>
            <a:gdLst>
              <a:gd name="connsiteX0" fmla="*/ 0 w 2765970"/>
              <a:gd name="connsiteY0" fmla="*/ 165958 h 1659582"/>
              <a:gd name="connsiteX1" fmla="*/ 165958 w 2765970"/>
              <a:gd name="connsiteY1" fmla="*/ 0 h 1659582"/>
              <a:gd name="connsiteX2" fmla="*/ 2600012 w 2765970"/>
              <a:gd name="connsiteY2" fmla="*/ 0 h 1659582"/>
              <a:gd name="connsiteX3" fmla="*/ 2765970 w 2765970"/>
              <a:gd name="connsiteY3" fmla="*/ 165958 h 1659582"/>
              <a:gd name="connsiteX4" fmla="*/ 2765970 w 2765970"/>
              <a:gd name="connsiteY4" fmla="*/ 1493624 h 1659582"/>
              <a:gd name="connsiteX5" fmla="*/ 2600012 w 2765970"/>
              <a:gd name="connsiteY5" fmla="*/ 1659582 h 1659582"/>
              <a:gd name="connsiteX6" fmla="*/ 165958 w 2765970"/>
              <a:gd name="connsiteY6" fmla="*/ 1659582 h 1659582"/>
              <a:gd name="connsiteX7" fmla="*/ 0 w 2765970"/>
              <a:gd name="connsiteY7" fmla="*/ 1493624 h 1659582"/>
              <a:gd name="connsiteX8" fmla="*/ 0 w 276597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5970" h="1659582">
                <a:moveTo>
                  <a:pt x="0" y="165958"/>
                </a:moveTo>
                <a:cubicBezTo>
                  <a:pt x="0" y="74302"/>
                  <a:pt x="74302" y="0"/>
                  <a:pt x="165958" y="0"/>
                </a:cubicBezTo>
                <a:lnTo>
                  <a:pt x="2600012" y="0"/>
                </a:lnTo>
                <a:cubicBezTo>
                  <a:pt x="2691668" y="0"/>
                  <a:pt x="2765970" y="74302"/>
                  <a:pt x="2765970" y="165958"/>
                </a:cubicBezTo>
                <a:lnTo>
                  <a:pt x="2765970" y="1493624"/>
                </a:lnTo>
                <a:cubicBezTo>
                  <a:pt x="2765970" y="1585280"/>
                  <a:pt x="2691668" y="1659582"/>
                  <a:pt x="2600012" y="1659582"/>
                </a:cubicBezTo>
                <a:lnTo>
                  <a:pt x="165958" y="1659582"/>
                </a:lnTo>
                <a:cubicBezTo>
                  <a:pt x="74302" y="1659582"/>
                  <a:pt x="0" y="1585280"/>
                  <a:pt x="0" y="1493624"/>
                </a:cubicBezTo>
                <a:lnTo>
                  <a:pt x="0" y="165958"/>
                </a:lnTo>
                <a:close/>
              </a:path>
            </a:pathLst>
          </a:cu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a:latin typeface="Arial" panose="020B0604020202020204" pitchFamily="34" charset="0"/>
                <a:cs typeface="Arial" panose="020B0604020202020204" pitchFamily="34" charset="0"/>
              </a:rPr>
              <a:t>Điều chỉnh mô hình nếu cần</a:t>
            </a:r>
            <a:endParaRPr lang="en-US" sz="2400" kern="1200">
              <a:latin typeface="Arial" panose="020B0604020202020204" pitchFamily="34" charset="0"/>
              <a:cs typeface="Arial" panose="020B0604020202020204" pitchFamily="34" charset="0"/>
            </a:endParaRPr>
          </a:p>
        </p:txBody>
      </p:sp>
      <p:sp>
        <p:nvSpPr>
          <p:cNvPr id="25" name="Freeform: Shape 24"/>
          <p:cNvSpPr/>
          <p:nvPr/>
        </p:nvSpPr>
        <p:spPr>
          <a:xfrm>
            <a:off x="2880561" y="4983475"/>
            <a:ext cx="2841909" cy="901600"/>
          </a:xfrm>
          <a:custGeom>
            <a:avLst/>
            <a:gdLst>
              <a:gd name="connsiteX0" fmla="*/ 0 w 2223840"/>
              <a:gd name="connsiteY0" fmla="*/ 165958 h 1659582"/>
              <a:gd name="connsiteX1" fmla="*/ 165958 w 2223840"/>
              <a:gd name="connsiteY1" fmla="*/ 0 h 1659582"/>
              <a:gd name="connsiteX2" fmla="*/ 2057882 w 2223840"/>
              <a:gd name="connsiteY2" fmla="*/ 0 h 1659582"/>
              <a:gd name="connsiteX3" fmla="*/ 2223840 w 2223840"/>
              <a:gd name="connsiteY3" fmla="*/ 165958 h 1659582"/>
              <a:gd name="connsiteX4" fmla="*/ 2223840 w 2223840"/>
              <a:gd name="connsiteY4" fmla="*/ 1493624 h 1659582"/>
              <a:gd name="connsiteX5" fmla="*/ 2057882 w 2223840"/>
              <a:gd name="connsiteY5" fmla="*/ 1659582 h 1659582"/>
              <a:gd name="connsiteX6" fmla="*/ 165958 w 2223840"/>
              <a:gd name="connsiteY6" fmla="*/ 1659582 h 1659582"/>
              <a:gd name="connsiteX7" fmla="*/ 0 w 2223840"/>
              <a:gd name="connsiteY7" fmla="*/ 1493624 h 1659582"/>
              <a:gd name="connsiteX8" fmla="*/ 0 w 2223840"/>
              <a:gd name="connsiteY8" fmla="*/ 165958 h 16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840" h="1659582">
                <a:moveTo>
                  <a:pt x="0" y="165958"/>
                </a:moveTo>
                <a:cubicBezTo>
                  <a:pt x="0" y="74302"/>
                  <a:pt x="74302" y="0"/>
                  <a:pt x="165958" y="0"/>
                </a:cubicBezTo>
                <a:lnTo>
                  <a:pt x="2057882" y="0"/>
                </a:lnTo>
                <a:cubicBezTo>
                  <a:pt x="2149538" y="0"/>
                  <a:pt x="2223840" y="74302"/>
                  <a:pt x="2223840" y="165958"/>
                </a:cubicBezTo>
                <a:lnTo>
                  <a:pt x="2223840" y="1493624"/>
                </a:lnTo>
                <a:cubicBezTo>
                  <a:pt x="2223840" y="1585280"/>
                  <a:pt x="2149538" y="1659582"/>
                  <a:pt x="2057882" y="1659582"/>
                </a:cubicBezTo>
                <a:lnTo>
                  <a:pt x="165958" y="1659582"/>
                </a:lnTo>
                <a:cubicBezTo>
                  <a:pt x="74302" y="1659582"/>
                  <a:pt x="0" y="1585280"/>
                  <a:pt x="0" y="1493624"/>
                </a:cubicBezTo>
                <a:lnTo>
                  <a:pt x="0" y="165958"/>
                </a:lnTo>
                <a:close/>
              </a:path>
            </a:pathLst>
          </a:cu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lt1"/>
          </a:fontRef>
        </p:style>
        <p:txBody>
          <a:bodyPr spcFirstLastPara="0" vert="horz" wrap="square" lIns="124807" tIns="124807" rIns="124807" bIns="124807" numCol="1" spcCol="1270" anchor="ctr" anchorCtr="0">
            <a:noAutofit/>
          </a:bodyPr>
          <a:lstStyle/>
          <a:p>
            <a:pPr marL="0" lvl="0" indent="0" algn="ctr" defTabSz="8890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4. Kết luận.</a:t>
            </a:r>
            <a:endParaRPr lang="en-US" sz="2400" kern="1200">
              <a:latin typeface="Arial" panose="020B0604020202020204" pitchFamily="34" charset="0"/>
              <a:cs typeface="Arial" panose="020B0604020202020204" pitchFamily="34" charset="0"/>
            </a:endParaRPr>
          </a:p>
        </p:txBody>
      </p:sp>
      <p:grpSp>
        <p:nvGrpSpPr>
          <p:cNvPr id="26" name="Group 25"/>
          <p:cNvGrpSpPr/>
          <p:nvPr/>
        </p:nvGrpSpPr>
        <p:grpSpPr>
          <a:xfrm>
            <a:off x="-107020" y="65599"/>
            <a:ext cx="10317821" cy="551822"/>
            <a:chOff x="-3007" y="2231322"/>
            <a:chExt cx="10253890" cy="770302"/>
          </a:xfrm>
        </p:grpSpPr>
        <p:grpSp>
          <p:nvGrpSpPr>
            <p:cNvPr id="27" name="Group 70"/>
            <p:cNvGrpSpPr/>
            <p:nvPr/>
          </p:nvGrpSpPr>
          <p:grpSpPr bwMode="auto">
            <a:xfrm>
              <a:off x="286108" y="2280389"/>
              <a:ext cx="7305332" cy="708275"/>
              <a:chOff x="564747" y="3403331"/>
              <a:chExt cx="3761905" cy="1364238"/>
            </a:xfrm>
          </p:grpSpPr>
          <p:pic>
            <p:nvPicPr>
              <p:cNvPr id="30"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376190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TextBox 27"/>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IV</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29"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Phương pháp nghiên cứu vật lí</a:t>
              </a:r>
              <a:endParaRPr lang="en-US" sz="2800" dirty="0">
                <a:cs typeface="Arial" panose="020B0604020202020204" pitchFamily="34" charset="0"/>
              </a:endParaRPr>
            </a:p>
          </p:txBody>
        </p:sp>
      </p:grpSp>
      <p:sp>
        <p:nvSpPr>
          <p:cNvPr id="36" name="Text Box 13"/>
          <p:cNvSpPr txBox="1">
            <a:spLocks noChangeArrowheads="1"/>
          </p:cNvSpPr>
          <p:nvPr/>
        </p:nvSpPr>
        <p:spPr bwMode="auto">
          <a:xfrm>
            <a:off x="1129682" y="666498"/>
            <a:ext cx="496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Phương pháp mô hình</a:t>
            </a:r>
            <a:endParaRPr lang="en-US" altLang="en-US" sz="2400" i="1">
              <a:solidFill>
                <a:srgbClr val="0070C0"/>
              </a:solidFill>
              <a:cs typeface="Arial" panose="020B0604020202020204" pitchFamily="34" charset="0"/>
            </a:endParaRPr>
          </a:p>
        </p:txBody>
      </p:sp>
      <p:grpSp>
        <p:nvGrpSpPr>
          <p:cNvPr id="37" name="Group 36"/>
          <p:cNvGrpSpPr/>
          <p:nvPr/>
        </p:nvGrpSpPr>
        <p:grpSpPr>
          <a:xfrm>
            <a:off x="304800" y="795275"/>
            <a:ext cx="785094" cy="258924"/>
            <a:chOff x="5867400" y="402866"/>
            <a:chExt cx="785094" cy="406303"/>
          </a:xfrm>
        </p:grpSpPr>
        <p:sp>
          <p:nvSpPr>
            <p:cNvPr id="39" name="Arrow: Pentagon 38"/>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Chevron 39"/>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extBox 40"/>
          <p:cNvSpPr txBox="1"/>
          <p:nvPr/>
        </p:nvSpPr>
        <p:spPr>
          <a:xfrm>
            <a:off x="456417" y="1041661"/>
            <a:ext cx="10605901" cy="477054"/>
          </a:xfrm>
          <a:prstGeom prst="rect">
            <a:avLst/>
          </a:prstGeom>
          <a:noFill/>
        </p:spPr>
        <p:txBody>
          <a:bodyPr wrap="square">
            <a:spAutoFit/>
          </a:bodyPr>
          <a:lstStyle/>
          <a:p>
            <a:pPr marL="0" marR="0">
              <a:spcBef>
                <a:spcPts val="0"/>
              </a:spcBef>
            </a:pPr>
            <a:r>
              <a:rPr lang="en-US" sz="2500" i="1">
                <a:solidFill>
                  <a:srgbClr val="000000"/>
                </a:solidFill>
                <a:effectLst/>
                <a:latin typeface="Arial" panose="020B0604020202020204" pitchFamily="34" charset="0"/>
                <a:ea typeface="Times New Roman" panose="02020603050405020304" pitchFamily="18" charset="0"/>
              </a:rPr>
              <a:t>Các bước cần thiết cho việc xây dựng mọi loại mô hình:</a:t>
            </a:r>
            <a:endParaRPr lang="en-US" sz="2500" i="1">
              <a:effectLst/>
              <a:latin typeface="Times New Roman" panose="02020603050405020304" pitchFamily="18" charset="0"/>
              <a:ea typeface="Times New Roman" panose="02020603050405020304" pitchFamily="18" charset="0"/>
            </a:endParaRPr>
          </a:p>
        </p:txBody>
      </p:sp>
      <p:cxnSp>
        <p:nvCxnSpPr>
          <p:cNvPr id="3" name="Straight Arrow Connector 2"/>
          <p:cNvCxnSpPr/>
          <p:nvPr/>
        </p:nvCxnSpPr>
        <p:spPr>
          <a:xfrm>
            <a:off x="5943600" y="2271634"/>
            <a:ext cx="0" cy="3515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943600" y="3253214"/>
            <a:ext cx="0" cy="3515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343400" y="4467172"/>
            <a:ext cx="0" cy="3515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924800" y="4514496"/>
            <a:ext cx="0" cy="3515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9403913" y="2971800"/>
            <a:ext cx="382118" cy="2477189"/>
            <a:chOff x="9310232" y="2938762"/>
            <a:chExt cx="555824" cy="2477189"/>
          </a:xfrm>
        </p:grpSpPr>
        <p:cxnSp>
          <p:nvCxnSpPr>
            <p:cNvPr id="45" name="Straight Arrow Connector 44"/>
            <p:cNvCxnSpPr/>
            <p:nvPr/>
          </p:nvCxnSpPr>
          <p:spPr>
            <a:xfrm flipH="1">
              <a:off x="9386019" y="2955606"/>
              <a:ext cx="480037" cy="5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p:cNvCxnSpPr/>
            <p:nvPr/>
          </p:nvCxnSpPr>
          <p:spPr>
            <a:xfrm rot="5400000" flipH="1" flipV="1">
              <a:off x="8349549" y="3899445"/>
              <a:ext cx="2477189" cy="555824"/>
            </a:xfrm>
            <a:prstGeom prst="bentConnector3">
              <a:avLst>
                <a:gd name="adj1" fmla="val 44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Thảo luận</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861774"/>
          </a:xfrm>
          <a:prstGeom prst="roundRect">
            <a:avLst>
              <a:gd name="adj" fmla="val 8564"/>
            </a:avLst>
          </a:prstGeom>
          <a:noFill/>
          <a:ln cmpd="dbl">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769498" y="722206"/>
            <a:ext cx="1098054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Hãy kể tên các lĩnh vực vật lí mà em đã được học </a:t>
            </a:r>
            <a:r>
              <a:rPr lang="en-US" sz="2500">
                <a:solidFill>
                  <a:srgbClr val="000000"/>
                </a:solidFill>
                <a:effectLst/>
                <a:latin typeface="Arial" panose="020B0604020202020204" pitchFamily="34" charset="0"/>
                <a:ea typeface="游明朝" panose="02020400000000000000" pitchFamily="18" charset="-128"/>
              </a:rPr>
              <a:t>ở cấp Trung học cơ sở.</a:t>
            </a:r>
            <a:endParaRPr lang="en-US" sz="2500">
              <a:solidFill>
                <a:srgbClr val="000000"/>
              </a:solidFill>
              <a:effectLst/>
              <a:latin typeface="Arial" panose="020B0604020202020204" pitchFamily="34" charset="0"/>
              <a:ea typeface="游明朝" panose="02020400000000000000" pitchFamily="18" charset="-128"/>
            </a:endParaRPr>
          </a:p>
          <a:p>
            <a:pPr marL="0" marR="0" algn="ctr">
              <a:spcBef>
                <a:spcPts val="0"/>
              </a:spcBef>
            </a:pPr>
            <a:r>
              <a:rPr lang="en-US" sz="2500" b="1" i="1">
                <a:solidFill>
                  <a:srgbClr val="002060"/>
                </a:solidFill>
                <a:latin typeface="Arial" panose="020B0604020202020204" pitchFamily="34" charset="0"/>
                <a:ea typeface="游明朝" panose="02020400000000000000" pitchFamily="18" charset="-128"/>
                <a:cs typeface="Times New Roman" panose="02020603050405020304" pitchFamily="18" charset="0"/>
              </a:rPr>
              <a:t>Em thích nhất lĩnh vực nào của Vật lí? Tại sao?</a:t>
            </a:r>
            <a:endParaRPr lang="en-US" sz="2500" b="1" i="1">
              <a:solidFill>
                <a:srgbClr val="002060"/>
              </a:solidFill>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19957"/>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39" name="Rectangle 38"/>
          <p:cNvSpPr/>
          <p:nvPr/>
        </p:nvSpPr>
        <p:spPr>
          <a:xfrm>
            <a:off x="4318185" y="2110303"/>
            <a:ext cx="2065526" cy="496904"/>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Arial" panose="020B0604020202020204" pitchFamily="34" charset="0"/>
                <a:cs typeface="Arial" panose="020B0604020202020204" pitchFamily="34" charset="0"/>
              </a:rPr>
              <a:t>Vật lý</a:t>
            </a:r>
            <a:endParaRPr lang="en-US" sz="3000">
              <a:latin typeface="Arial" panose="020B0604020202020204" pitchFamily="34" charset="0"/>
              <a:cs typeface="Arial" panose="020B0604020202020204" pitchFamily="34" charset="0"/>
            </a:endParaRPr>
          </a:p>
        </p:txBody>
      </p:sp>
      <p:sp>
        <p:nvSpPr>
          <p:cNvPr id="41" name="Rectangle 40"/>
          <p:cNvSpPr/>
          <p:nvPr/>
        </p:nvSpPr>
        <p:spPr>
          <a:xfrm>
            <a:off x="222254" y="3089071"/>
            <a:ext cx="2090614" cy="496904"/>
          </a:xfrm>
          <a:prstGeom prst="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latin typeface="Arial" panose="020B0604020202020204" pitchFamily="34" charset="0"/>
                <a:cs typeface="Arial" panose="020B0604020202020204" pitchFamily="34" charset="0"/>
              </a:rPr>
              <a:t>Cơ học</a:t>
            </a:r>
            <a:endParaRPr lang="en-US" sz="2500">
              <a:latin typeface="Arial" panose="020B0604020202020204" pitchFamily="34" charset="0"/>
              <a:cs typeface="Arial" panose="020B0604020202020204" pitchFamily="34" charset="0"/>
            </a:endParaRPr>
          </a:p>
        </p:txBody>
      </p:sp>
      <p:sp>
        <p:nvSpPr>
          <p:cNvPr id="42" name="Rectangle 41"/>
          <p:cNvSpPr/>
          <p:nvPr/>
        </p:nvSpPr>
        <p:spPr>
          <a:xfrm>
            <a:off x="3186745" y="3089071"/>
            <a:ext cx="1986083" cy="496904"/>
          </a:xfrm>
          <a:prstGeom prst="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latin typeface="Arial" panose="020B0604020202020204" pitchFamily="34" charset="0"/>
                <a:cs typeface="Arial" panose="020B0604020202020204" pitchFamily="34" charset="0"/>
              </a:rPr>
              <a:t>Nhiệt</a:t>
            </a:r>
            <a:endParaRPr lang="en-US" sz="2500">
              <a:latin typeface="Arial" panose="020B0604020202020204" pitchFamily="34" charset="0"/>
              <a:cs typeface="Arial" panose="020B0604020202020204" pitchFamily="34" charset="0"/>
            </a:endParaRPr>
          </a:p>
        </p:txBody>
      </p:sp>
      <p:sp>
        <p:nvSpPr>
          <p:cNvPr id="43" name="Rectangle 42"/>
          <p:cNvSpPr/>
          <p:nvPr/>
        </p:nvSpPr>
        <p:spPr>
          <a:xfrm>
            <a:off x="6438485" y="3097092"/>
            <a:ext cx="1986083" cy="496904"/>
          </a:xfrm>
          <a:prstGeom prst="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latin typeface="Arial" panose="020B0604020202020204" pitchFamily="34" charset="0"/>
                <a:cs typeface="Arial" panose="020B0604020202020204" pitchFamily="34" charset="0"/>
              </a:rPr>
              <a:t>Điện-từ</a:t>
            </a:r>
            <a:endParaRPr lang="en-US" sz="2500">
              <a:latin typeface="Arial" panose="020B0604020202020204" pitchFamily="34" charset="0"/>
              <a:cs typeface="Arial" panose="020B0604020202020204" pitchFamily="34" charset="0"/>
            </a:endParaRPr>
          </a:p>
        </p:txBody>
      </p:sp>
      <p:sp>
        <p:nvSpPr>
          <p:cNvPr id="44" name="Rectangle 43"/>
          <p:cNvSpPr/>
          <p:nvPr/>
        </p:nvSpPr>
        <p:spPr>
          <a:xfrm>
            <a:off x="9621653" y="3097092"/>
            <a:ext cx="1986083" cy="496904"/>
          </a:xfrm>
          <a:prstGeom prst="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latin typeface="Arial" panose="020B0604020202020204" pitchFamily="34" charset="0"/>
                <a:cs typeface="Arial" panose="020B0604020202020204" pitchFamily="34" charset="0"/>
              </a:rPr>
              <a:t>Quang học</a:t>
            </a:r>
            <a:endParaRPr lang="en-US" sz="2500">
              <a:latin typeface="Arial" panose="020B0604020202020204" pitchFamily="34" charset="0"/>
              <a:cs typeface="Arial" panose="020B0604020202020204" pitchFamily="34" charset="0"/>
            </a:endParaRPr>
          </a:p>
        </p:txBody>
      </p:sp>
      <p:cxnSp>
        <p:nvCxnSpPr>
          <p:cNvPr id="45" name="Connector: Elbow 44"/>
          <p:cNvCxnSpPr/>
          <p:nvPr/>
        </p:nvCxnSpPr>
        <p:spPr>
          <a:xfrm rot="5400000">
            <a:off x="3245242" y="1002599"/>
            <a:ext cx="457200" cy="3715744"/>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p:cNvCxnSpPr/>
          <p:nvPr/>
        </p:nvCxnSpPr>
        <p:spPr>
          <a:xfrm>
            <a:off x="5331714" y="2860471"/>
            <a:ext cx="5362424" cy="23662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p:nvPr/>
        </p:nvCxnSpPr>
        <p:spPr>
          <a:xfrm>
            <a:off x="5350949" y="2861860"/>
            <a:ext cx="2244900" cy="22940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p:cNvCxnSpPr>
            <a:endCxn id="42" idx="0"/>
          </p:cNvCxnSpPr>
          <p:nvPr/>
        </p:nvCxnSpPr>
        <p:spPr>
          <a:xfrm rot="10800000" flipV="1">
            <a:off x="4179787" y="2859669"/>
            <a:ext cx="604396" cy="22940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Diagram, schematic&#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r="1250" b="28889"/>
          <a:stretch>
            <a:fillRect/>
          </a:stretch>
        </p:blipFill>
        <p:spPr>
          <a:xfrm>
            <a:off x="9155840" y="3945569"/>
            <a:ext cx="2810912" cy="1138597"/>
          </a:xfrm>
          <a:prstGeom prst="rect">
            <a:avLst/>
          </a:prstGeom>
        </p:spPr>
      </p:pic>
      <p:pic>
        <p:nvPicPr>
          <p:cNvPr id="50" name="Picture 49"/>
          <p:cNvPicPr>
            <a:picLocks noChangeAspect="1"/>
          </p:cNvPicPr>
          <p:nvPr/>
        </p:nvPicPr>
        <p:blipFill>
          <a:blip r:embed="rId4"/>
          <a:stretch>
            <a:fillRect/>
          </a:stretch>
        </p:blipFill>
        <p:spPr>
          <a:xfrm>
            <a:off x="10427" y="3691331"/>
            <a:ext cx="2302441" cy="2785669"/>
          </a:xfrm>
          <a:prstGeom prst="rect">
            <a:avLst/>
          </a:prstGeom>
        </p:spPr>
      </p:pic>
      <p:pic>
        <p:nvPicPr>
          <p:cNvPr id="51" name="Picture 50" descr="A picture containing indoor&#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23659" r="7466" b="2222"/>
          <a:stretch>
            <a:fillRect/>
          </a:stretch>
        </p:blipFill>
        <p:spPr>
          <a:xfrm>
            <a:off x="5871518" y="3958403"/>
            <a:ext cx="3116485" cy="2423278"/>
          </a:xfrm>
          <a:prstGeom prst="rect">
            <a:avLst/>
          </a:prstGeom>
          <a:ln>
            <a:noFill/>
          </a:ln>
          <a:effectLst>
            <a:softEdge rad="112500"/>
          </a:effectLst>
        </p:spPr>
      </p:pic>
      <p:pic>
        <p:nvPicPr>
          <p:cNvPr id="52" name="Picture 51" descr="Diagram&#10;&#10;Description automatically generated"/>
          <p:cNvPicPr>
            <a:picLocks noChangeAspect="1"/>
          </p:cNvPicPr>
          <p:nvPr/>
        </p:nvPicPr>
        <p:blipFill rotWithShape="1">
          <a:blip r:embed="rId6">
            <a:extLst>
              <a:ext uri="{28A0092B-C50C-407E-A947-70E740481C1C}">
                <a14:useLocalDpi xmlns:a14="http://schemas.microsoft.com/office/drawing/2010/main" val="0"/>
              </a:ext>
            </a:extLst>
          </a:blip>
          <a:srcRect l="49277" t="511" r="1149" b="10785"/>
          <a:stretch>
            <a:fillRect/>
          </a:stretch>
        </p:blipFill>
        <p:spPr>
          <a:xfrm>
            <a:off x="2733627" y="4073398"/>
            <a:ext cx="2840622" cy="2308283"/>
          </a:xfrm>
          <a:prstGeom prst="rect">
            <a:avLst/>
          </a:prstGeom>
        </p:spPr>
      </p:pic>
      <p:pic>
        <p:nvPicPr>
          <p:cNvPr id="53" name="Picture 52" descr="A picture containing water, nature, lake, shore&#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55840" y="5154749"/>
            <a:ext cx="2815910" cy="12269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19" y="65599"/>
            <a:ext cx="10317820" cy="551822"/>
            <a:chOff x="-3007" y="2231322"/>
            <a:chExt cx="10973307" cy="770302"/>
          </a:xfrm>
        </p:grpSpPr>
        <p:grpSp>
          <p:nvGrpSpPr>
            <p:cNvPr id="5" name="Group 70"/>
            <p:cNvGrpSpPr/>
            <p:nvPr/>
          </p:nvGrpSpPr>
          <p:grpSpPr bwMode="auto">
            <a:xfrm>
              <a:off x="286108" y="2280389"/>
              <a:ext cx="10684192" cy="708275"/>
              <a:chOff x="564747" y="3403331"/>
              <a:chExt cx="5501860"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5501860"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Đối tượng nghiên cứu và mục tiêu của môn vật lí</a:t>
              </a:r>
              <a:endParaRPr lang="en-US" sz="2800" dirty="0">
                <a:cs typeface="Arial" panose="020B0604020202020204" pitchFamily="34" charset="0"/>
              </a:endParaRPr>
            </a:p>
          </p:txBody>
        </p:sp>
      </p:grpSp>
      <p:grpSp>
        <p:nvGrpSpPr>
          <p:cNvPr id="33" name="Group 32"/>
          <p:cNvGrpSpPr/>
          <p:nvPr/>
        </p:nvGrpSpPr>
        <p:grpSpPr>
          <a:xfrm>
            <a:off x="304800" y="795275"/>
            <a:ext cx="785094" cy="258924"/>
            <a:chOff x="5867400" y="402866"/>
            <a:chExt cx="785094" cy="406303"/>
          </a:xfrm>
        </p:grpSpPr>
        <p:sp>
          <p:nvSpPr>
            <p:cNvPr id="31" name="Arrow: Pentagon 30"/>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Chevron 31"/>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Text Box 13"/>
          <p:cNvSpPr txBox="1">
            <a:spLocks noChangeArrowheads="1"/>
          </p:cNvSpPr>
          <p:nvPr/>
        </p:nvSpPr>
        <p:spPr bwMode="auto">
          <a:xfrm>
            <a:off x="1129682" y="697276"/>
            <a:ext cx="4966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Đối tượng nghiên cứu của Vật lí</a:t>
            </a:r>
            <a:endParaRPr lang="en-US" altLang="en-US" sz="2400" i="1">
              <a:solidFill>
                <a:srgbClr val="0070C0"/>
              </a:solidFill>
              <a:cs typeface="Arial" panose="020B0604020202020204" pitchFamily="34" charset="0"/>
            </a:endParaRPr>
          </a:p>
        </p:txBody>
      </p:sp>
      <p:grpSp>
        <p:nvGrpSpPr>
          <p:cNvPr id="3" name="Group 2"/>
          <p:cNvGrpSpPr/>
          <p:nvPr/>
        </p:nvGrpSpPr>
        <p:grpSpPr>
          <a:xfrm>
            <a:off x="532398" y="1909725"/>
            <a:ext cx="10972800" cy="1008908"/>
            <a:chOff x="834244" y="1897873"/>
            <a:chExt cx="10363510" cy="1030041"/>
          </a:xfrm>
        </p:grpSpPr>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97873"/>
              <a:ext cx="10363510" cy="103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421146" y="1970588"/>
              <a:ext cx="8711507" cy="879825"/>
            </a:xfrm>
            <a:prstGeom prst="rect">
              <a:avLst/>
            </a:prstGeom>
            <a:noFill/>
          </p:spPr>
          <p:txBody>
            <a:bodyPr wrap="square">
              <a:spAutoFit/>
            </a:bodyPr>
            <a:lstStyle/>
            <a:p>
              <a:pPr algn="ct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Đối tượng nghiên cứu của Vật lí gồm: các dạng vận động của </a:t>
              </a:r>
              <a:endPar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algn="ctr"/>
              <a:r>
                <a:rPr lang="en-US" sz="2500" i="1">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VẬT CHẤT (chất, trường) </a:t>
              </a: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 </a:t>
              </a:r>
              <a:r>
                <a:rPr lang="en-US" sz="2500" i="1">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NĂNG LƯỢNG</a:t>
              </a:r>
              <a:endParaRPr lang="en-US" sz="2500" i="1">
                <a:solidFill>
                  <a:srgbClr val="FF0000"/>
                </a:solidFill>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21" name="TextBox 20"/>
          <p:cNvSpPr txBox="1"/>
          <p:nvPr/>
        </p:nvSpPr>
        <p:spPr>
          <a:xfrm>
            <a:off x="569295" y="1311054"/>
            <a:ext cx="11898214" cy="397738"/>
          </a:xfrm>
          <a:prstGeom prst="rect">
            <a:avLst/>
          </a:prstGeom>
          <a:noFill/>
        </p:spPr>
        <p:txBody>
          <a:bodyPr wrap="square">
            <a:spAutoFit/>
          </a:bodyPr>
          <a:lstStyle/>
          <a:p>
            <a:pPr>
              <a:lnSpc>
                <a:spcPct val="107000"/>
              </a:lnSpc>
              <a:spcAft>
                <a:spcPts val="500"/>
              </a:spcAft>
            </a:pPr>
            <a:r>
              <a:rPr lang="en-US" sz="2000" i="1">
                <a:latin typeface="Arial" panose="020B0604020202020204" pitchFamily="34" charset="0"/>
                <a:cs typeface="Arial" panose="020B0604020202020204" pitchFamily="34" charset="0"/>
              </a:rPr>
              <a:t>*Thuật ngữ “vật lí” có nguồn gốc từ tiếng Hy Lạp "physiko" có nghĩa là “kiến thức về tự nhiên”</a:t>
            </a:r>
            <a:endParaRPr lang="en-US" sz="2000" i="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9" name="TextBox 28"/>
          <p:cNvSpPr txBox="1"/>
          <p:nvPr/>
        </p:nvSpPr>
        <p:spPr>
          <a:xfrm>
            <a:off x="9980812" y="4038600"/>
            <a:ext cx="2134988" cy="2308324"/>
          </a:xfrm>
          <a:prstGeom prst="rect">
            <a:avLst/>
          </a:prstGeom>
          <a:noFill/>
        </p:spPr>
        <p:txBody>
          <a:bodyPr wrap="square">
            <a:spAutoFit/>
          </a:bodyPr>
          <a:lstStyle/>
          <a:p>
            <a:pPr marL="0" marR="0" algn="ctr">
              <a:spcBef>
                <a:spcPts val="0"/>
              </a:spcBef>
            </a:pPr>
            <a:r>
              <a:rPr lang="en-US"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Vào năm 1905, nhà vật lý vĩ đại Albert Einstein đã đưa ra được biểu thức mô tả mối liên hệ giữa năng lượng và khối lượng </a:t>
            </a:r>
            <a:endParaRPr lang="en-US">
              <a:effectLst/>
              <a:latin typeface="Calibri" panose="020F0502020204030204" pitchFamily="34" charset="0"/>
              <a:ea typeface="游明朝" panose="02020400000000000000" pitchFamily="18" charset="-128"/>
              <a:cs typeface="Times New Roman" panose="02020603050405020304" pitchFamily="18" charset="0"/>
            </a:endParaRPr>
          </a:p>
        </p:txBody>
      </p:sp>
      <p:pic>
        <p:nvPicPr>
          <p:cNvPr id="34" name="Content Placeholder 8" descr="A galaxy in space&#10;&#10;Description automatically generated with medium confidence"/>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1675" r="2888"/>
          <a:stretch>
            <a:fillRect/>
          </a:stretch>
        </p:blipFill>
        <p:spPr>
          <a:xfrm>
            <a:off x="3962400" y="3120022"/>
            <a:ext cx="6078854" cy="3462030"/>
          </a:xfrm>
          <a:prstGeom prst="rect">
            <a:avLst/>
          </a:prstGeom>
          <a:ln>
            <a:noFill/>
          </a:ln>
          <a:effectLst>
            <a:softEdge rad="112500"/>
          </a:effectLst>
        </p:spPr>
      </p:pic>
      <p:sp>
        <p:nvSpPr>
          <p:cNvPr id="39" name="TextBox 38"/>
          <p:cNvSpPr txBox="1"/>
          <p:nvPr/>
        </p:nvSpPr>
        <p:spPr>
          <a:xfrm>
            <a:off x="7688780" y="3239461"/>
            <a:ext cx="2260750" cy="630942"/>
          </a:xfrm>
          <a:prstGeom prst="rect">
            <a:avLst/>
          </a:prstGeom>
          <a:noFill/>
        </p:spPr>
        <p:txBody>
          <a:bodyPr wrap="square">
            <a:spAutoFit/>
          </a:bodyPr>
          <a:lstStyle/>
          <a:p>
            <a:pPr algn="ctr"/>
            <a:r>
              <a:rPr lang="en-US" sz="3500" i="1">
                <a:solidFill>
                  <a:srgbClr val="FFFF00"/>
                </a:solidFill>
                <a:effectLst/>
                <a:latin typeface="Arial" panose="020B0604020202020204" pitchFamily="34" charset="0"/>
                <a:ea typeface="Times New Roman" panose="02020603050405020304" pitchFamily="18" charset="0"/>
              </a:rPr>
              <a:t>E = mc</a:t>
            </a:r>
            <a:r>
              <a:rPr lang="en-US" sz="3500" i="1" baseline="30000">
                <a:solidFill>
                  <a:srgbClr val="FFFF00"/>
                </a:solidFill>
                <a:effectLst/>
                <a:latin typeface="Arial" panose="020B0604020202020204" pitchFamily="34" charset="0"/>
                <a:ea typeface="Times New Roman" panose="02020603050405020304" pitchFamily="18" charset="0"/>
              </a:rPr>
              <a:t>2</a:t>
            </a:r>
            <a:endParaRPr lang="en-US" sz="3500" i="1" baseline="30000">
              <a:solidFill>
                <a:srgbClr val="FFFF00"/>
              </a:solidFill>
            </a:endParaRPr>
          </a:p>
        </p:txBody>
      </p:sp>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r="460" b="9765"/>
          <a:stretch>
            <a:fillRect/>
          </a:stretch>
        </p:blipFill>
        <p:spPr>
          <a:xfrm>
            <a:off x="902706" y="3099969"/>
            <a:ext cx="3059694" cy="346203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07019" y="65599"/>
            <a:ext cx="10317820" cy="551822"/>
            <a:chOff x="-3007" y="2231322"/>
            <a:chExt cx="10973307" cy="770302"/>
          </a:xfrm>
        </p:grpSpPr>
        <p:grpSp>
          <p:nvGrpSpPr>
            <p:cNvPr id="35" name="Group 70"/>
            <p:cNvGrpSpPr/>
            <p:nvPr/>
          </p:nvGrpSpPr>
          <p:grpSpPr bwMode="auto">
            <a:xfrm>
              <a:off x="286108" y="2280389"/>
              <a:ext cx="10684192" cy="708275"/>
              <a:chOff x="564747" y="3403331"/>
              <a:chExt cx="5501860" cy="1364238"/>
            </a:xfrm>
          </p:grpSpPr>
          <p:pic>
            <p:nvPicPr>
              <p:cNvPr id="39"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7" y="3403331"/>
                <a:ext cx="5501860"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Đối tượng nghiên cứu và mục tiêu của môn vật lí</a:t>
              </a:r>
              <a:endParaRPr lang="en-US" sz="2800" dirty="0">
                <a:cs typeface="Arial" panose="020B0604020202020204" pitchFamily="34" charset="0"/>
              </a:endParaRPr>
            </a:p>
          </p:txBody>
        </p:sp>
      </p:grpSp>
      <p:grpSp>
        <p:nvGrpSpPr>
          <p:cNvPr id="43" name="Group 42"/>
          <p:cNvGrpSpPr/>
          <p:nvPr/>
        </p:nvGrpSpPr>
        <p:grpSpPr>
          <a:xfrm>
            <a:off x="418301" y="762001"/>
            <a:ext cx="11355398" cy="1905000"/>
            <a:chOff x="834244" y="1897874"/>
            <a:chExt cx="9831602" cy="1944904"/>
          </a:xfrm>
        </p:grpSpPr>
        <p:pic>
          <p:nvPicPr>
            <p:cNvPr id="44"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97874"/>
              <a:ext cx="9831602" cy="194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p:cNvSpPr txBox="1"/>
            <p:nvPr/>
          </p:nvSpPr>
          <p:spPr>
            <a:xfrm>
              <a:off x="1216725" y="2008292"/>
              <a:ext cx="9066638" cy="1665385"/>
            </a:xfrm>
            <a:prstGeom prst="rect">
              <a:avLst/>
            </a:prstGeom>
            <a:noFill/>
          </p:spPr>
          <p:txBody>
            <a:bodyPr wrap="square">
              <a:spAutoFit/>
            </a:bodyPr>
            <a:lstStyle/>
            <a:p>
              <a:pPr marL="0" marR="0">
                <a:spcBef>
                  <a:spcPts val="0"/>
                </a:spcBef>
              </a:pPr>
              <a:r>
                <a:rPr lang="en-US" sz="2500">
                  <a:solidFill>
                    <a:srgbClr val="000000"/>
                  </a:solidFill>
                  <a:effectLst/>
                  <a:latin typeface="Arial" panose="020B0604020202020204" pitchFamily="34" charset="0"/>
                  <a:ea typeface="Times New Roman" panose="02020603050405020304" pitchFamily="18" charset="0"/>
                </a:rPr>
                <a:t>Các lĩnh vực nghiên cứu của Vật lí rất đa dạng:</a:t>
              </a:r>
              <a:endParaRPr lang="en-US" sz="2500">
                <a:solidFill>
                  <a:srgbClr val="000000"/>
                </a:solidFill>
                <a:effectLst/>
                <a:latin typeface="Arial" panose="020B0604020202020204" pitchFamily="34" charset="0"/>
                <a:ea typeface="Times New Roman" panose="02020603050405020304" pitchFamily="18" charset="0"/>
              </a:endParaRPr>
            </a:p>
            <a:p>
              <a:pPr marL="800100" lvl="1" indent="-342900">
                <a:buFont typeface="Wingdings" panose="05000000000000000000" pitchFamily="2" charset="2"/>
                <a:buChar char="ü"/>
              </a:pPr>
              <a:r>
                <a:rPr lang="en-US" sz="2500">
                  <a:solidFill>
                    <a:srgbClr val="000000"/>
                  </a:solidFill>
                  <a:effectLst/>
                  <a:latin typeface="Arial" panose="020B0604020202020204" pitchFamily="34" charset="0"/>
                  <a:ea typeface="Times New Roman" panose="02020603050405020304" pitchFamily="18" charset="0"/>
                </a:rPr>
                <a:t>Cơ học, Điện học, Điện từ học, Quang học, Âm học, </a:t>
              </a:r>
              <a:r>
                <a:rPr lang="en-US" sz="2500">
                  <a:solidFill>
                    <a:srgbClr val="000000"/>
                  </a:solidFill>
                  <a:latin typeface="Arial" panose="020B0604020202020204" pitchFamily="34" charset="0"/>
                  <a:ea typeface="Times New Roman" panose="02020603050405020304" pitchFamily="18" charset="0"/>
                </a:rPr>
                <a:t>Nhiệt học</a:t>
              </a:r>
              <a:endParaRPr lang="en-US" sz="2500">
                <a:solidFill>
                  <a:srgbClr val="000000"/>
                </a:solidFill>
                <a:latin typeface="Arial" panose="020B0604020202020204" pitchFamily="34" charset="0"/>
                <a:ea typeface="Times New Roman" panose="02020603050405020304" pitchFamily="18" charset="0"/>
              </a:endParaRPr>
            </a:p>
            <a:p>
              <a:pPr marL="800100" lvl="1" indent="-342900">
                <a:buFont typeface="Wingdings" panose="05000000000000000000" pitchFamily="2" charset="2"/>
                <a:buChar char="ü"/>
              </a:pPr>
              <a:r>
                <a:rPr lang="en-US" sz="2500">
                  <a:solidFill>
                    <a:srgbClr val="000000"/>
                  </a:solidFill>
                  <a:effectLst/>
                  <a:latin typeface="Arial" panose="020B0604020202020204" pitchFamily="34" charset="0"/>
                  <a:ea typeface="Times New Roman" panose="02020603050405020304" pitchFamily="18" charset="0"/>
                </a:rPr>
                <a:t>Nhiệt động lực học, Vật lí nguyên tử và hạt nhân, Vật lí l</a:t>
              </a:r>
              <a:r>
                <a:rPr lang="en-US" sz="2500">
                  <a:solidFill>
                    <a:srgbClr val="000000"/>
                  </a:solidFill>
                  <a:effectLst/>
                  <a:latin typeface="Arial" panose="020B0604020202020204" pitchFamily="34" charset="0"/>
                  <a:ea typeface="游明朝" panose="02020400000000000000" pitchFamily="18" charset="-128"/>
                </a:rPr>
                <a:t>ượng tử, Thuyết tương đối, </a:t>
              </a:r>
              <a:r>
                <a:rPr lang="en-US" sz="2500">
                  <a:solidFill>
                    <a:srgbClr val="000000"/>
                  </a:solidFill>
                  <a:latin typeface="Arial" panose="020B0604020202020204" pitchFamily="34" charset="0"/>
                  <a:ea typeface="游明朝" panose="02020400000000000000" pitchFamily="18" charset="-128"/>
                </a:rPr>
                <a:t>…</a:t>
              </a:r>
              <a:endParaRPr lang="en-US" sz="2500">
                <a:solidFill>
                  <a:srgbClr val="000000"/>
                </a:solidFill>
                <a:effectLst/>
                <a:latin typeface="Arial" panose="020B0604020202020204" pitchFamily="34" charset="0"/>
                <a:ea typeface="Times New Roman" panose="02020603050405020304" pitchFamily="18" charset="0"/>
              </a:endParaRPr>
            </a:p>
          </p:txBody>
        </p:sp>
      </p:grpSp>
      <p:pic>
        <p:nvPicPr>
          <p:cNvPr id="47" name="Content Placeholder 4" descr="A picture containing diagram&#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t="-174" r="11098"/>
          <a:stretch>
            <a:fillRect/>
          </a:stretch>
        </p:blipFill>
        <p:spPr>
          <a:xfrm>
            <a:off x="373487" y="2960081"/>
            <a:ext cx="4003974" cy="2537823"/>
          </a:xfrm>
          <a:prstGeom prst="rect">
            <a:avLst/>
          </a:prstGeom>
          <a:ln>
            <a:noFill/>
          </a:ln>
          <a:effectLst>
            <a:softEdge rad="112500"/>
          </a:effectLst>
        </p:spPr>
      </p:pic>
      <p:sp>
        <p:nvSpPr>
          <p:cNvPr id="48" name="TextBox 47"/>
          <p:cNvSpPr txBox="1"/>
          <p:nvPr/>
        </p:nvSpPr>
        <p:spPr>
          <a:xfrm>
            <a:off x="1981200" y="5554501"/>
            <a:ext cx="7923122" cy="430887"/>
          </a:xfrm>
          <a:prstGeom prst="rect">
            <a:avLst/>
          </a:prstGeom>
          <a:noFill/>
        </p:spPr>
        <p:txBody>
          <a:bodyPr wrap="square">
            <a:spAutoFit/>
          </a:bodyPr>
          <a:lstStyle/>
          <a:p>
            <a:pPr algn="ctr"/>
            <a:r>
              <a:rPr lang="en-US" sz="2200" i="1">
                <a:solidFill>
                  <a:srgbClr val="000000"/>
                </a:solidFill>
                <a:effectLst/>
                <a:latin typeface="Arial" panose="020B0604020202020204" pitchFamily="34" charset="0"/>
                <a:ea typeface="Times New Roman" panose="02020603050405020304" pitchFamily="18" charset="0"/>
              </a:rPr>
              <a:t>Vật lí nghiên cứu rất nhiều đối tượng từ vi mô đến vĩ mô </a:t>
            </a:r>
            <a:endParaRPr lang="en-US" sz="2200" i="1"/>
          </a:p>
        </p:txBody>
      </p:sp>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1362" y="2978673"/>
            <a:ext cx="3918649" cy="2500638"/>
          </a:xfrm>
          <a:prstGeom prst="rect">
            <a:avLst/>
          </a:prstGeom>
          <a:ln>
            <a:noFill/>
          </a:ln>
          <a:effectLst>
            <a:softEdge rad="112500"/>
          </a:effectLst>
        </p:spPr>
      </p:pic>
      <p:pic>
        <p:nvPicPr>
          <p:cNvPr id="14" name="Picture 13" descr="A group of planets in space&#10;&#10;Description automatically generated with low confidence"/>
          <p:cNvPicPr>
            <a:picLocks noChangeAspect="1"/>
          </p:cNvPicPr>
          <p:nvPr/>
        </p:nvPicPr>
        <p:blipFill rotWithShape="1">
          <a:blip r:embed="rId6" cstate="print">
            <a:extLst>
              <a:ext uri="{28A0092B-C50C-407E-A947-70E740481C1C}">
                <a14:useLocalDpi xmlns:a14="http://schemas.microsoft.com/office/drawing/2010/main" val="0"/>
              </a:ext>
            </a:extLst>
          </a:blip>
          <a:srcRect l="9109" r="7574" b="2164"/>
          <a:stretch>
            <a:fillRect/>
          </a:stretch>
        </p:blipFill>
        <p:spPr>
          <a:xfrm>
            <a:off x="8077200" y="2978673"/>
            <a:ext cx="3785852" cy="2500638"/>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18982" y="762992"/>
            <a:ext cx="10434818" cy="934413"/>
            <a:chOff x="968835" y="2930699"/>
            <a:chExt cx="10363510" cy="1030041"/>
          </a:xfrm>
        </p:grpSpPr>
        <p:pic>
          <p:nvPicPr>
            <p:cNvPr id="19" name="Picture 5" descr="empty-blue-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8835" y="2930699"/>
              <a:ext cx="10363510" cy="103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801923" y="3009880"/>
              <a:ext cx="8280416" cy="949968"/>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游明朝" panose="02020400000000000000" pitchFamily="18" charset="-128"/>
                </a:rPr>
                <a:t>Việc học tập môn Vật lí giúp các em hình thành, phát triển năng lực vật lí với các biểu hiện chính sau đây: </a:t>
              </a:r>
              <a:endParaRPr lang="en-US" sz="2500" i="1">
                <a:solidFill>
                  <a:srgbClr val="0070C0"/>
                </a:solidFill>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21" name="Rectangle 20"/>
          <p:cNvSpPr/>
          <p:nvPr/>
        </p:nvSpPr>
        <p:spPr>
          <a:xfrm>
            <a:off x="3702144" y="2335234"/>
            <a:ext cx="4445214" cy="1337872"/>
          </a:xfrm>
          <a:prstGeom prst="rect">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Vận dụng được kiến thức, kĩ năng đã học để khám phá, giải quyết các vấn đề có liên quan trong học tập cũng như trong đời sống</a:t>
            </a:r>
            <a:endParaRPr lang="en-US" sz="20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2" name="Rectangle 21"/>
          <p:cNvSpPr/>
          <p:nvPr/>
        </p:nvSpPr>
        <p:spPr>
          <a:xfrm>
            <a:off x="492472" y="2345693"/>
            <a:ext cx="2868245" cy="1337872"/>
          </a:xfrm>
          <a:prstGeom prst="rect">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Có được những kiến thức, kĩ năng cơ bản về vật lí</a:t>
            </a:r>
            <a:endParaRPr lang="en-US" sz="20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4" name="Rectangle 23"/>
          <p:cNvSpPr/>
          <p:nvPr/>
        </p:nvSpPr>
        <p:spPr>
          <a:xfrm>
            <a:off x="8588305" y="2345693"/>
            <a:ext cx="3283346" cy="1337872"/>
          </a:xfrm>
          <a:prstGeom prst="rect">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Nhận biết được năng lực, sở trường của bản thân, định hướng nghề nghiệp</a:t>
            </a:r>
            <a:endParaRPr lang="en-US" sz="200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25" name="Connector: Elbow 24"/>
          <p:cNvCxnSpPr/>
          <p:nvPr/>
        </p:nvCxnSpPr>
        <p:spPr>
          <a:xfrm rot="5400000">
            <a:off x="3673503" y="266933"/>
            <a:ext cx="457200" cy="356404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p:nvPr/>
        </p:nvCxnSpPr>
        <p:spPr>
          <a:xfrm>
            <a:off x="5391657" y="2042082"/>
            <a:ext cx="4790481" cy="32281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Man, scientist Free Icon - Icon-Icon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262" y="4130942"/>
            <a:ext cx="2019537" cy="20195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clipart&#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l="26667" t="15222" r="28198" b="14444"/>
          <a:stretch>
            <a:fillRect/>
          </a:stretch>
        </p:blipFill>
        <p:spPr>
          <a:xfrm>
            <a:off x="10754505" y="4408962"/>
            <a:ext cx="1109192" cy="1728418"/>
          </a:xfrm>
          <a:prstGeom prst="rect">
            <a:avLst/>
          </a:prstGeom>
        </p:spPr>
      </p:pic>
      <p:pic>
        <p:nvPicPr>
          <p:cNvPr id="32" name="Picture 31" descr="A picture containing grass, outdoor, kite, field&#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20707" t="-2699" r="-1" b="-1"/>
          <a:stretch>
            <a:fillRect/>
          </a:stretch>
        </p:blipFill>
        <p:spPr>
          <a:xfrm>
            <a:off x="328303" y="3699508"/>
            <a:ext cx="3126031" cy="2530501"/>
          </a:xfrm>
          <a:prstGeom prst="rect">
            <a:avLst/>
          </a:prstGeom>
          <a:ln>
            <a:noFill/>
          </a:ln>
          <a:effectLst>
            <a:softEdge rad="112500"/>
          </a:effectLst>
        </p:spPr>
      </p:pic>
      <p:pic>
        <p:nvPicPr>
          <p:cNvPr id="34" name="Picture 33" descr="A person pushing a cart with a computer on it&#10;&#10;Description automatically generated with medium confidence"/>
          <p:cNvPicPr>
            <a:picLocks noChangeAspect="1"/>
          </p:cNvPicPr>
          <p:nvPr/>
        </p:nvPicPr>
        <p:blipFill rotWithShape="1">
          <a:blip r:embed="rId5">
            <a:extLst>
              <a:ext uri="{28A0092B-C50C-407E-A947-70E740481C1C}">
                <a14:useLocalDpi xmlns:a14="http://schemas.microsoft.com/office/drawing/2010/main" val="0"/>
              </a:ext>
            </a:extLst>
          </a:blip>
          <a:srcRect l="982" t="14086" r="2159" b="7777"/>
          <a:stretch>
            <a:fillRect/>
          </a:stretch>
        </p:blipFill>
        <p:spPr>
          <a:xfrm>
            <a:off x="3722815" y="3790521"/>
            <a:ext cx="4551933" cy="2439488"/>
          </a:xfrm>
          <a:prstGeom prst="rect">
            <a:avLst/>
          </a:prstGeom>
          <a:ln>
            <a:noFill/>
          </a:ln>
          <a:effectLst>
            <a:softEdge rad="112500"/>
          </a:effectLst>
        </p:spPr>
      </p:pic>
      <p:sp>
        <p:nvSpPr>
          <p:cNvPr id="36" name="TextBox 35"/>
          <p:cNvSpPr txBox="1"/>
          <p:nvPr/>
        </p:nvSpPr>
        <p:spPr>
          <a:xfrm>
            <a:off x="639340" y="6137380"/>
            <a:ext cx="2256329" cy="646331"/>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Sử dụng đòn bẩy nâng vật nặng</a:t>
            </a:r>
            <a:endParaRPr lang="en-US">
              <a:latin typeface="Arial" panose="020B0604020202020204" pitchFamily="34" charset="0"/>
              <a:cs typeface="Arial" panose="020B0604020202020204" pitchFamily="34" charset="0"/>
            </a:endParaRPr>
          </a:p>
        </p:txBody>
      </p:sp>
      <p:sp>
        <p:nvSpPr>
          <p:cNvPr id="39" name="TextBox 38"/>
          <p:cNvSpPr txBox="1"/>
          <p:nvPr/>
        </p:nvSpPr>
        <p:spPr>
          <a:xfrm>
            <a:off x="4400340" y="6230009"/>
            <a:ext cx="2870527" cy="646331"/>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Sử dụng nam châm để giải quyết nạn đinh tặc</a:t>
            </a:r>
            <a:endParaRPr lang="en-US">
              <a:latin typeface="Arial" panose="020B0604020202020204" pitchFamily="34" charset="0"/>
              <a:cs typeface="Arial" panose="020B0604020202020204" pitchFamily="34" charset="0"/>
            </a:endParaRPr>
          </a:p>
        </p:txBody>
      </p:sp>
      <p:sp>
        <p:nvSpPr>
          <p:cNvPr id="41" name="TextBox 40"/>
          <p:cNvSpPr txBox="1"/>
          <p:nvPr/>
        </p:nvSpPr>
        <p:spPr>
          <a:xfrm>
            <a:off x="9163950" y="6207206"/>
            <a:ext cx="2273462" cy="646331"/>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chọn nghề phù hợp sở trường</a:t>
            </a:r>
            <a:endParaRPr lang="en-US">
              <a:latin typeface="Arial" panose="020B0604020202020204" pitchFamily="34" charset="0"/>
              <a:cs typeface="Arial" panose="020B0604020202020204" pitchFamily="34" charset="0"/>
            </a:endParaRPr>
          </a:p>
        </p:txBody>
      </p:sp>
      <p:grpSp>
        <p:nvGrpSpPr>
          <p:cNvPr id="33" name="Group 32"/>
          <p:cNvGrpSpPr/>
          <p:nvPr/>
        </p:nvGrpSpPr>
        <p:grpSpPr>
          <a:xfrm>
            <a:off x="-107019" y="65599"/>
            <a:ext cx="10317820" cy="551822"/>
            <a:chOff x="-3007" y="2231322"/>
            <a:chExt cx="10973307" cy="770302"/>
          </a:xfrm>
        </p:grpSpPr>
        <p:grpSp>
          <p:nvGrpSpPr>
            <p:cNvPr id="35" name="Group 70"/>
            <p:cNvGrpSpPr/>
            <p:nvPr/>
          </p:nvGrpSpPr>
          <p:grpSpPr bwMode="auto">
            <a:xfrm>
              <a:off x="286108" y="2280389"/>
              <a:ext cx="10684192" cy="708275"/>
              <a:chOff x="564747" y="3403331"/>
              <a:chExt cx="5501860" cy="1364238"/>
            </a:xfrm>
          </p:grpSpPr>
          <p:pic>
            <p:nvPicPr>
              <p:cNvPr id="42" name="Picture 8" descr="empty-green-rectang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747" y="3403331"/>
                <a:ext cx="5501860"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 descr="green-top-fad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 name="TextBox 36"/>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8"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Đối tượng nghiên cứu và mục tiêu của môn vật lí</a:t>
              </a:r>
              <a:endParaRPr lang="en-US" sz="2800" dirty="0">
                <a:cs typeface="Arial" panose="020B0604020202020204" pitchFamily="34" charset="0"/>
              </a:endParaRPr>
            </a:p>
          </p:txBody>
        </p:sp>
      </p:grpSp>
      <p:cxnSp>
        <p:nvCxnSpPr>
          <p:cNvPr id="5" name="Straight Arrow Connector 4"/>
          <p:cNvCxnSpPr/>
          <p:nvPr/>
        </p:nvCxnSpPr>
        <p:spPr>
          <a:xfrm>
            <a:off x="5684127" y="1820356"/>
            <a:ext cx="0" cy="4572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36" grpId="0"/>
      <p:bldP spid="39"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19" y="65599"/>
            <a:ext cx="9641377" cy="551822"/>
            <a:chOff x="-3007" y="2231322"/>
            <a:chExt cx="10253890" cy="770302"/>
          </a:xfrm>
        </p:grpSpPr>
        <p:grpSp>
          <p:nvGrpSpPr>
            <p:cNvPr id="5" name="Group 70"/>
            <p:cNvGrpSpPr/>
            <p:nvPr/>
          </p:nvGrpSpPr>
          <p:grpSpPr bwMode="auto">
            <a:xfrm>
              <a:off x="286110" y="2280389"/>
              <a:ext cx="7604635" cy="708275"/>
              <a:chOff x="564748" y="3403331"/>
              <a:chExt cx="3916032"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3916032"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Quá trình phát triển của vật lí</a:t>
              </a:r>
              <a:endParaRPr lang="en-US" sz="2800" dirty="0">
                <a:cs typeface="Arial" panose="020B0604020202020204" pitchFamily="34" charset="0"/>
              </a:endParaRPr>
            </a:p>
          </p:txBody>
        </p:sp>
      </p:grpSp>
      <p:grpSp>
        <p:nvGrpSpPr>
          <p:cNvPr id="3" name="Group 2"/>
          <p:cNvGrpSpPr/>
          <p:nvPr/>
        </p:nvGrpSpPr>
        <p:grpSpPr>
          <a:xfrm>
            <a:off x="198415" y="1025923"/>
            <a:ext cx="11795169" cy="5029200"/>
            <a:chOff x="198415" y="1025923"/>
            <a:chExt cx="11795169" cy="5029200"/>
          </a:xfrm>
        </p:grpSpPr>
        <p:pic>
          <p:nvPicPr>
            <p:cNvPr id="19" name="Picture 1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112" t="21852" r="-136" b="21852"/>
            <a:stretch>
              <a:fillRect/>
            </a:stretch>
          </p:blipFill>
          <p:spPr>
            <a:xfrm>
              <a:off x="198415" y="1025923"/>
              <a:ext cx="11795169" cy="5029200"/>
            </a:xfrm>
            <a:prstGeom prst="rect">
              <a:avLst/>
            </a:prstGeom>
          </p:spPr>
        </p:pic>
        <p:grpSp>
          <p:nvGrpSpPr>
            <p:cNvPr id="2" name="Group 1"/>
            <p:cNvGrpSpPr/>
            <p:nvPr/>
          </p:nvGrpSpPr>
          <p:grpSpPr>
            <a:xfrm>
              <a:off x="457194" y="2895600"/>
              <a:ext cx="11496387" cy="457200"/>
              <a:chOff x="543117" y="2998836"/>
              <a:chExt cx="10955380" cy="541688"/>
            </a:xfrm>
          </p:grpSpPr>
          <p:grpSp>
            <p:nvGrpSpPr>
              <p:cNvPr id="14" name="Group 13"/>
              <p:cNvGrpSpPr/>
              <p:nvPr/>
            </p:nvGrpSpPr>
            <p:grpSpPr>
              <a:xfrm>
                <a:off x="543117" y="3013174"/>
                <a:ext cx="7300141" cy="527350"/>
                <a:chOff x="5877547" y="413620"/>
                <a:chExt cx="821411" cy="395549"/>
              </a:xfrm>
            </p:grpSpPr>
            <p:sp>
              <p:nvSpPr>
                <p:cNvPr id="15" name="Arrow: Pentagon 14"/>
                <p:cNvSpPr/>
                <p:nvPr/>
              </p:nvSpPr>
              <p:spPr>
                <a:xfrm>
                  <a:off x="5877547" y="413620"/>
                  <a:ext cx="336275" cy="395549"/>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Chevron 15"/>
                <p:cNvSpPr/>
                <p:nvPr/>
              </p:nvSpPr>
              <p:spPr>
                <a:xfrm>
                  <a:off x="6171687" y="413620"/>
                  <a:ext cx="527271" cy="395549"/>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Arrow: Chevron 16"/>
              <p:cNvSpPr/>
              <p:nvPr/>
            </p:nvSpPr>
            <p:spPr>
              <a:xfrm>
                <a:off x="7570219" y="2998836"/>
                <a:ext cx="3928278" cy="52735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1091449" y="666855"/>
            <a:ext cx="10901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Vật lí có quan hệ với mọi ngành khoa học và là cơ sở của khoa học tự nhiên  </a:t>
            </a:r>
            <a:endParaRPr lang="en-US" altLang="en-US" sz="2400" i="1">
              <a:solidFill>
                <a:srgbClr val="0070C0"/>
              </a:solidFill>
              <a:cs typeface="Arial" panose="020B0604020202020204" pitchFamily="34" charset="0"/>
            </a:endParaRPr>
          </a:p>
        </p:txBody>
      </p:sp>
      <p:pic>
        <p:nvPicPr>
          <p:cNvPr id="5" name="Picture 5" descr="empty-blue-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7497" y="1162585"/>
            <a:ext cx="10265304" cy="110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107020" y="98692"/>
            <a:ext cx="11689419" cy="529331"/>
            <a:chOff x="-3007" y="2262718"/>
            <a:chExt cx="11616990" cy="738906"/>
          </a:xfrm>
        </p:grpSpPr>
        <p:grpSp>
          <p:nvGrpSpPr>
            <p:cNvPr id="8" name="Group 70"/>
            <p:cNvGrpSpPr/>
            <p:nvPr/>
          </p:nvGrpSpPr>
          <p:grpSpPr bwMode="auto">
            <a:xfrm>
              <a:off x="286110" y="2280389"/>
              <a:ext cx="10116230" cy="708275"/>
              <a:chOff x="564748" y="3403331"/>
              <a:chExt cx="5209386" cy="1364238"/>
            </a:xfrm>
          </p:grpSpPr>
          <p:pic>
            <p:nvPicPr>
              <p:cNvPr id="11" name="Picture 8"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48" y="3403331"/>
                <a:ext cx="5209386"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0" name="Rectangle 1026060"/>
            <p:cNvSpPr>
              <a:spLocks noChangeArrowheads="1"/>
            </p:cNvSpPr>
            <p:nvPr/>
          </p:nvSpPr>
          <p:spPr bwMode="auto">
            <a:xfrm>
              <a:off x="1209203" y="2262718"/>
              <a:ext cx="10404780" cy="713191"/>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600" i="1">
                  <a:cs typeface="Arial" panose="020B0604020202020204" pitchFamily="34" charset="0"/>
                </a:rPr>
                <a:t>Vai trò của vật lí đối với khoa học, kĩ thuật và công nghệ</a:t>
              </a:r>
              <a:endParaRPr lang="en-US" sz="2600" dirty="0">
                <a:cs typeface="Arial" panose="020B0604020202020204" pitchFamily="34" charset="0"/>
              </a:endParaRPr>
            </a:p>
          </p:txBody>
        </p:sp>
      </p:grpSp>
      <p:grpSp>
        <p:nvGrpSpPr>
          <p:cNvPr id="13" name="Group 12"/>
          <p:cNvGrpSpPr/>
          <p:nvPr/>
        </p:nvGrpSpPr>
        <p:grpSpPr>
          <a:xfrm>
            <a:off x="304800" y="795275"/>
            <a:ext cx="785094" cy="258924"/>
            <a:chOff x="5867400" y="402866"/>
            <a:chExt cx="785094" cy="406303"/>
          </a:xfrm>
        </p:grpSpPr>
        <p:sp>
          <p:nvSpPr>
            <p:cNvPr id="14" name="Arrow: Pentagon 13"/>
            <p:cNvSpPr/>
            <p:nvPr/>
          </p:nvSpPr>
          <p:spPr>
            <a:xfrm>
              <a:off x="5867400" y="402866"/>
              <a:ext cx="495302" cy="395549"/>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p:cNvSpPr/>
            <p:nvPr/>
          </p:nvSpPr>
          <p:spPr>
            <a:xfrm>
              <a:off x="6270097" y="413620"/>
              <a:ext cx="382397" cy="395549"/>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1112748" y="1329181"/>
            <a:ext cx="9016930" cy="861774"/>
          </a:xfrm>
          <a:prstGeom prst="rect">
            <a:avLst/>
          </a:prstGeom>
          <a:noFill/>
        </p:spPr>
        <p:txBody>
          <a:bodyPr wrap="square">
            <a:spAutoFit/>
          </a:bodyPr>
          <a:lstStyle/>
          <a:p>
            <a:pPr algn="ctr"/>
            <a:r>
              <a:rPr lang="en-US" sz="2500">
                <a:latin typeface="Arial" panose="020B0604020202020204" pitchFamily="34" charset="0"/>
                <a:cs typeface="Arial" panose="020B0604020202020204" pitchFamily="34" charset="0"/>
              </a:rPr>
              <a:t>Các khái niệm, định luật, nguyên lí của Vật lí được sử dụng rộng rãi trong mọi lĩnh vực của KHTN.</a:t>
            </a:r>
            <a:endParaRPr lang="en-US" sz="2500">
              <a:latin typeface="Arial" panose="020B0604020202020204" pitchFamily="34" charset="0"/>
              <a:cs typeface="Arial" panose="020B0604020202020204" pitchFamily="34" charset="0"/>
            </a:endParaRPr>
          </a:p>
        </p:txBody>
      </p:sp>
      <p:sp>
        <p:nvSpPr>
          <p:cNvPr id="18" name="TextBox 17"/>
          <p:cNvSpPr txBox="1"/>
          <p:nvPr/>
        </p:nvSpPr>
        <p:spPr>
          <a:xfrm>
            <a:off x="304800" y="6500998"/>
            <a:ext cx="12725400" cy="338554"/>
          </a:xfrm>
          <a:prstGeom prst="rect">
            <a:avLst/>
          </a:prstGeom>
          <a:noFill/>
        </p:spPr>
        <p:txBody>
          <a:bodyPr wrap="square">
            <a:spAutoFit/>
          </a:bodyPr>
          <a:lstStyle/>
          <a:p>
            <a:r>
              <a:rPr lang="en-US" sz="1600" i="1">
                <a:latin typeface="Arial" panose="020B0604020202020204" pitchFamily="34" charset="0"/>
                <a:cs typeface="Arial" panose="020B0604020202020204" pitchFamily="34" charset="0"/>
              </a:rPr>
              <a:t>*Hiện nay có nhiều lĩnh vực liên môn như Vật lí sinh học, Vật lí địa lí, Vật lí thiên văn, Hóa lí, Sinh học lượng tử, Hoá học lượng tử</a:t>
            </a:r>
            <a:endParaRPr lang="en-US" sz="1600" i="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0" name="TextBox 19"/>
          <p:cNvSpPr txBox="1"/>
          <p:nvPr/>
        </p:nvSpPr>
        <p:spPr>
          <a:xfrm>
            <a:off x="889070" y="5578846"/>
            <a:ext cx="10408920" cy="769441"/>
          </a:xfrm>
          <a:prstGeom prst="rect">
            <a:avLst/>
          </a:prstGeom>
          <a:noFill/>
        </p:spPr>
        <p:txBody>
          <a:bodyPr wrap="square">
            <a:spAutoFit/>
          </a:bodyPr>
          <a:lstStyle/>
          <a:p>
            <a:r>
              <a:rPr lang="en-US" sz="2200">
                <a:latin typeface="Arial" panose="020B0604020202020204" pitchFamily="34" charset="0"/>
                <a:cs typeface="Arial" panose="020B0604020202020204" pitchFamily="34" charset="0"/>
              </a:rPr>
              <a:t>VD: giải thích cơ chế của các hiện tượng tự nhiên, từ các hiện trạng xảy ra trong thế giới sinh học, các phản ứng hoá học đến các hiện tượng xảy ra trong vũ trụ,...</a:t>
            </a:r>
            <a:endParaRPr lang="en-US" sz="2200"/>
          </a:p>
        </p:txBody>
      </p:sp>
      <p:pic>
        <p:nvPicPr>
          <p:cNvPr id="21" name="Picture 20" descr="A picture containing outdoor&#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451" y="2430917"/>
            <a:ext cx="3968549" cy="2976413"/>
          </a:xfrm>
          <a:prstGeom prst="rect">
            <a:avLst/>
          </a:prstGeom>
          <a:ln>
            <a:noFill/>
          </a:ln>
          <a:effectLst>
            <a:softEdge rad="112500"/>
          </a:effectLst>
        </p:spPr>
      </p:pic>
      <p:pic>
        <p:nvPicPr>
          <p:cNvPr id="22" name="Picture 21" descr="A picture containing satellite&#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9613" t="641" r="5649" b="-1"/>
          <a:stretch>
            <a:fillRect/>
          </a:stretch>
        </p:blipFill>
        <p:spPr>
          <a:xfrm>
            <a:off x="4427354" y="2471243"/>
            <a:ext cx="3810000" cy="2976413"/>
          </a:xfrm>
          <a:prstGeom prst="rect">
            <a:avLst/>
          </a:prstGeom>
          <a:ln>
            <a:noFill/>
          </a:ln>
          <a:effectLst>
            <a:softEdge rad="112500"/>
          </a:effectLst>
        </p:spPr>
      </p:pic>
      <p:pic>
        <p:nvPicPr>
          <p:cNvPr id="23" name="Content Placeholder 4" descr="A close up of a reptile&#10;&#10;Description generated with very high confidence"/>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132885" y="2443606"/>
            <a:ext cx="3582664" cy="1867855"/>
          </a:xfrm>
          <a:prstGeom prst="rect">
            <a:avLst/>
          </a:prstGeom>
          <a:ln>
            <a:noFill/>
          </a:ln>
          <a:effectLst>
            <a:softEdge rad="112500"/>
          </a:effectLst>
        </p:spPr>
      </p:pic>
      <p:grpSp>
        <p:nvGrpSpPr>
          <p:cNvPr id="24" name="Group 23"/>
          <p:cNvGrpSpPr/>
          <p:nvPr/>
        </p:nvGrpSpPr>
        <p:grpSpPr>
          <a:xfrm>
            <a:off x="8395903" y="3727153"/>
            <a:ext cx="1378181" cy="1696313"/>
            <a:chOff x="98265" y="4000391"/>
            <a:chExt cx="2004854" cy="2772318"/>
          </a:xfrm>
        </p:grpSpPr>
        <p:pic>
          <p:nvPicPr>
            <p:cNvPr id="25" name="Picture 2" descr="Related image">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265" y="4927073"/>
              <a:ext cx="2004854" cy="1845636"/>
            </a:xfrm>
            <a:prstGeom prst="rect">
              <a:avLst/>
            </a:prstGeom>
            <a:ln w="19050">
              <a:solidFill>
                <a:srgbClr val="FF0000"/>
              </a:solidFill>
              <a:prstDash val="sysDash"/>
            </a:ln>
            <a:extLst>
              <a:ext uri="{909E8E84-426E-40DD-AFC4-6F175D3DCCD1}">
                <a14:hiddenFill xmlns:a14="http://schemas.microsoft.com/office/drawing/2010/main">
                  <a:solidFill>
                    <a:srgbClr val="FFFFFF"/>
                  </a:solidFill>
                </a14:hiddenFill>
              </a:ext>
            </a:extLst>
          </p:spPr>
        </p:pic>
        <p:sp>
          <p:nvSpPr>
            <p:cNvPr id="26" name="Rectangle: Rounded Corners 25"/>
            <p:cNvSpPr/>
            <p:nvPr/>
          </p:nvSpPr>
          <p:spPr>
            <a:xfrm>
              <a:off x="395403" y="4000391"/>
              <a:ext cx="433137" cy="286352"/>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98265" y="4314131"/>
              <a:ext cx="297138" cy="61294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828540" y="4314133"/>
              <a:ext cx="1274579" cy="61294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9824905" y="4323537"/>
            <a:ext cx="2167647" cy="1169551"/>
          </a:xfrm>
          <a:prstGeom prst="rect">
            <a:avLst/>
          </a:prstGeom>
          <a:noFill/>
        </p:spPr>
        <p:txBody>
          <a:bodyPr wrap="square">
            <a:spAutoFit/>
          </a:bodyPr>
          <a:lstStyle/>
          <a:p>
            <a:pPr algn="ctr"/>
            <a:r>
              <a:rPr lang="en-US" sz="1400" i="1">
                <a:solidFill>
                  <a:srgbClr val="002060"/>
                </a:solidFill>
                <a:latin typeface="Arial" panose="020B0604020202020204"/>
              </a:rPr>
              <a:t>N</a:t>
            </a:r>
            <a:r>
              <a:rPr lang="vi-VN" sz="1400" i="1">
                <a:solidFill>
                  <a:srgbClr val="002060"/>
                </a:solidFill>
                <a:latin typeface="Arial" panose="020B0604020202020204"/>
              </a:rPr>
              <a:t>gón chân</a:t>
            </a:r>
            <a:r>
              <a:rPr lang="en-US" sz="1400" i="1">
                <a:solidFill>
                  <a:srgbClr val="002060"/>
                </a:solidFill>
                <a:latin typeface="Arial" panose="020B0604020202020204"/>
              </a:rPr>
              <a:t> tắc kè có </a:t>
            </a:r>
            <a:r>
              <a:rPr lang="vi-VN" sz="1400" i="1">
                <a:solidFill>
                  <a:srgbClr val="002060"/>
                </a:solidFill>
                <a:latin typeface="Arial" panose="020B0604020202020204"/>
              </a:rPr>
              <a:t>hàng triệu sợi lông li ti</a:t>
            </a:r>
            <a:r>
              <a:rPr lang="en-US" sz="1400" i="1">
                <a:solidFill>
                  <a:srgbClr val="002060"/>
                </a:solidFill>
                <a:latin typeface="Arial" panose="020B0604020202020204"/>
              </a:rPr>
              <a:t>, </a:t>
            </a:r>
            <a:r>
              <a:rPr lang="vi-VN" sz="1400" i="1">
                <a:solidFill>
                  <a:srgbClr val="002060"/>
                </a:solidFill>
                <a:latin typeface="Arial" panose="020B0604020202020204"/>
              </a:rPr>
              <a:t>và hàng tỷ điểm tiếp xúc</a:t>
            </a:r>
            <a:r>
              <a:rPr lang="en-US" sz="1400" i="1">
                <a:solidFill>
                  <a:srgbClr val="002060"/>
                </a:solidFill>
                <a:latin typeface="Arial" panose="020B0604020202020204"/>
              </a:rPr>
              <a:t> làm tăng lực tương tác phân tử Vander waals</a:t>
            </a:r>
            <a:endParaRPr lang="en-US" sz="1400" i="1">
              <a:solidFill>
                <a:srgbClr val="002060"/>
              </a:solidFill>
              <a:latin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Thảo luận</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861774"/>
          </a:xfrm>
          <a:prstGeom prst="roundRect">
            <a:avLst>
              <a:gd name="adj" fmla="val 8564"/>
            </a:avLst>
          </a:prstGeom>
          <a:noFill/>
          <a:ln cmpd="dbl">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769498" y="722206"/>
            <a:ext cx="1098054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Kiến thức về từ trường trái đất được dùng để giải thích đặc điểm nào của chim di trú</a:t>
            </a:r>
            <a:endParaRPr lang="en-US" sz="2500" i="1">
              <a:solidFill>
                <a:srgbClr val="0070C0"/>
              </a:solidFill>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19957"/>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27" name="Content Placeholder 4" descr="A bird flying in the air on a cloudy day&#10;&#10;Description generated with very high confidence"/>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33" t="10197" b="4986"/>
          <a:stretch>
            <a:fillRect/>
          </a:stretch>
        </p:blipFill>
        <p:spPr>
          <a:xfrm>
            <a:off x="2051423" y="1752600"/>
            <a:ext cx="7924800" cy="4676830"/>
          </a:xfrm>
          <a:prstGeom prst="rect">
            <a:avLst/>
          </a:prstGeom>
          <a:ln>
            <a:noFill/>
          </a:ln>
          <a:effectLst>
            <a:softEdge rad="112500"/>
          </a:effectLst>
        </p:spPr>
      </p:pic>
    </p:spTree>
  </p:cSld>
  <p:clrMapOvr>
    <a:masterClrMapping/>
  </p:clrMapOvr>
</p:sld>
</file>

<file path=ppt/tags/tag1.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ags/tag2.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7708</Words>
  <Application>WPS Presentation</Application>
  <PresentationFormat>Custom</PresentationFormat>
  <Paragraphs>296</Paragraphs>
  <Slides>23</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SimSun</vt:lpstr>
      <vt:lpstr>Wingdings</vt:lpstr>
      <vt:lpstr>Times New Roman</vt:lpstr>
      <vt:lpstr>VNI-Times</vt:lpstr>
      <vt:lpstr>MS PGothic</vt:lpstr>
      <vt:lpstr>游明朝</vt:lpstr>
      <vt:lpstr>Yu Gothic UI Semilight</vt:lpstr>
      <vt:lpstr>Calibri</vt:lpstr>
      <vt:lpstr>Arial</vt:lpstr>
      <vt:lpstr>Segoe Print</vt:lpstr>
      <vt:lpstr>Microsoft YaHei</vt:lpstr>
      <vt:lpstr>Arial Unicode MS</vt:lpstr>
      <vt:lpstr>Calibri Light</vt:lpstr>
      <vt:lpstr>Symbol</vt:lpstr>
      <vt:lpstr>Cambria Math</vt:lpstr>
      <vt:lpstr>Cambria Math</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Viet Chung</cp:lastModifiedBy>
  <cp:revision>378</cp:revision>
  <dcterms:created xsi:type="dcterms:W3CDTF">2007-10-27T08:09:00Z</dcterms:created>
  <dcterms:modified xsi:type="dcterms:W3CDTF">2025-09-06T22:34:29Z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D7B70CD13EEF4A539F4A66347DA6ABD0_12</vt:lpwstr>
  </property>
  <property fmtid="{D5CDD505-2E9C-101B-9397-08002B2CF9AE}" pid="3" name="KSOProductBuildVer">
    <vt:lpwstr>1033-12.2.0.22549</vt:lpwstr>
  </property>
</Properties>
</file>